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handoutMasterIdLst>
    <p:handoutMasterId r:id="rId45"/>
  </p:handoutMasterIdLst>
  <p:sldIdLst>
    <p:sldId id="256" r:id="rId5"/>
    <p:sldId id="257" r:id="rId6"/>
    <p:sldId id="274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289" r:id="rId25"/>
    <p:sldId id="290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1" r:id="rId36"/>
    <p:sldId id="292" r:id="rId37"/>
    <p:sldId id="293" r:id="rId38"/>
    <p:sldId id="286" r:id="rId39"/>
    <p:sldId id="287" r:id="rId40"/>
    <p:sldId id="294" r:id="rId41"/>
    <p:sldId id="295" r:id="rId42"/>
    <p:sldId id="288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22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3B4E14B-80E5-40EF-98B6-D68A3248893E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56CB10-D8C0-4179-BD82-2CC1040FA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79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F1FEB-8C9D-4A83-BCA7-BED8BD6F7E50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1A5E1-E8C1-45CB-AF61-CC9CA9B43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69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1A5E1-E8C1-45CB-AF61-CC9CA9B43D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7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F8B6-45BC-47DB-B1AA-61E62D728E05}" type="datetimeFigureOut">
              <a:rPr lang="en-US" smtClean="0"/>
              <a:pPr/>
              <a:t>11/28/2017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Notes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is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Gregor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Mendel?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Principle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Independent Assortment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Inheritance of one trait has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effect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inheritance of another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www.softchalk.com/lessonchallenge/lesson/genetics/Mendel_and_pea_plants_f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417790"/>
            <a:ext cx="4038600" cy="321161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048000"/>
            <a:ext cx="4988966" cy="17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914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Father of Genetics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1600200" cy="1305426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953000" y="3505200"/>
            <a:ext cx="22661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 and Probability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Used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predict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makeup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(B) is dominant to white fur (b) in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mice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indent="-336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male with 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female.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24000" y="3429000"/>
            <a:ext cx="21336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24000" y="5213280"/>
            <a:ext cx="1981200" cy="5779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514600" y="4114800"/>
            <a:ext cx="1905000" cy="7439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male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5181600"/>
            <a:ext cx="2182191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477000" y="4114800"/>
            <a:ext cx="2341217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 female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1751371" cy="14287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  <a:tab pos="29718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505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52578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51816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581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76600" y="1905000"/>
          <a:ext cx="2376170" cy="2209800"/>
        </p:xfrm>
        <a:graphic>
          <a:graphicData uri="http://schemas.openxmlformats.org/drawingml/2006/table">
            <a:tbl>
              <a:tblPr/>
              <a:tblGrid>
                <a:gridCol w="1188085"/>
                <a:gridCol w="1188085"/>
              </a:tblGrid>
              <a:tr h="109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495800" y="4419600"/>
            <a:ext cx="464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Write the ratios in the following orders: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:  heterozygous :  homozygous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dominant                                     recessive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dominant : recessive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 flipH="1">
            <a:off x="4191000" y="2438400"/>
            <a:ext cx="2344937" cy="395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 flipH="1">
            <a:off x="5105400" y="2438400"/>
            <a:ext cx="1447800" cy="389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6" name="AutoShape 4"/>
          <p:cNvSpPr>
            <a:spLocks noChangeShapeType="1"/>
          </p:cNvSpPr>
          <p:nvPr/>
        </p:nvSpPr>
        <p:spPr bwMode="auto">
          <a:xfrm flipH="1">
            <a:off x="4267200" y="2438400"/>
            <a:ext cx="2209800" cy="9209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5334000" y="2438400"/>
            <a:ext cx="1219200" cy="9678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819400" y="1295400"/>
            <a:ext cx="2666549" cy="2483927"/>
            <a:chOff x="2533" y="5315"/>
            <a:chExt cx="2177" cy="2088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0" y="5315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533" y="6788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230" y="5315"/>
              <a:ext cx="48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8650" algn="l"/>
                </a:tabLs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      	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533" y="5956"/>
              <a:ext cx="37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83" name="AutoShape 11"/>
          <p:cNvSpPr>
            <a:spLocks noChangeShapeType="1"/>
          </p:cNvSpPr>
          <p:nvPr/>
        </p:nvSpPr>
        <p:spPr bwMode="auto">
          <a:xfrm flipH="1">
            <a:off x="5257800" y="1143000"/>
            <a:ext cx="762000" cy="4642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2" name="AutoShape 10"/>
          <p:cNvSpPr>
            <a:spLocks noChangeShapeType="1"/>
          </p:cNvSpPr>
          <p:nvPr/>
        </p:nvSpPr>
        <p:spPr bwMode="auto">
          <a:xfrm flipV="1">
            <a:off x="2286000" y="2362200"/>
            <a:ext cx="532698" cy="381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>
            <a:off x="2286000" y="2743200"/>
            <a:ext cx="457902" cy="47478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 flipH="1">
            <a:off x="4038600" y="1143000"/>
            <a:ext cx="1994544" cy="3880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0" y="1981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offspring – 2N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2286000"/>
            <a:ext cx="2438400" cy="9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gametes - 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sperm)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019800" y="838200"/>
            <a:ext cx="2743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gametes – 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egg)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14984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600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lang="en-US" sz="3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3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52400" y="4724400"/>
            <a:ext cx="434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 =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Bb : 50%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 =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black : 50% white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21336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3048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3800" y="1295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447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24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3352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4724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5600" y="46482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622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76600" y="55626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24200" y="1600200"/>
          <a:ext cx="2895600" cy="2820831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Bb</a:t>
                      </a:r>
                      <a:r>
                        <a:rPr lang="en-US" sz="3200" dirty="0" smtClean="0">
                          <a:latin typeface="Times New Roman"/>
                        </a:rPr>
                        <a:t> 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066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105400" y="1066800"/>
            <a:ext cx="47625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828800" y="4724400"/>
            <a:ext cx="5562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25% BB : 50% Bb : 25%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  75% black : 25%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152400"/>
            <a:ext cx="8686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2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mice and give the genotypic ratio and phenotypic ratio.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4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1981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6600" y="1981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2057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30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" y="4724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600" y="4648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76800" y="47244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46482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5791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1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91000" y="3505200"/>
          <a:ext cx="2639060" cy="2329498"/>
        </p:xfrm>
        <a:graphic>
          <a:graphicData uri="http://schemas.openxmlformats.org/drawingml/2006/table">
            <a:tbl>
              <a:tblPr/>
              <a:tblGrid>
                <a:gridCol w="1319530"/>
                <a:gridCol w="1319530"/>
              </a:tblGrid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482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57600" y="5029200"/>
            <a:ext cx="43815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657600" y="3810000"/>
            <a:ext cx="466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943600" y="2971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man and woman, both with brown eyes (B) marry and have a blue eyed (b) child. What are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genotypes of the man, woman and child?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828800"/>
            <a:ext cx="2362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Woman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057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2667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1400" y="5029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67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5105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953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2819400" cy="461665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2400" y="3276600"/>
          <a:ext cx="5029200" cy="341797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96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45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3124200" y="2667000"/>
            <a:ext cx="5814784" cy="3945063"/>
            <a:chOff x="2474" y="7530"/>
            <a:chExt cx="5910" cy="3638"/>
          </a:xfrm>
        </p:grpSpPr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558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474" y="8273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4952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474" y="9077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6270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474" y="9944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585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2474" y="10686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2819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52400" y="5257800"/>
            <a:ext cx="2819400" cy="46166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2819400" cy="46166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514600" y="2590800"/>
            <a:ext cx="1498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0"/>
            <a:ext cx="868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Crossing involving 2 traits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Dihybrid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crosses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hair (H) is dominant to curly (h). Cross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hybrid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rabbits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the phenotypic ratio for the first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generation of offspring.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" y="18288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  <a:tab pos="12557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  <a:tab pos="1255713" algn="l"/>
              </a:tabLs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28600" y="43434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9:3:3:1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9712" idx="2"/>
          </p:cNvCxnSpPr>
          <p:nvPr/>
        </p:nvCxnSpPr>
        <p:spPr>
          <a:xfrm rot="16200000" flipH="1">
            <a:off x="3081840" y="3234239"/>
            <a:ext cx="452735" cy="89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712" idx="2"/>
            <a:endCxn id="29709" idx="1"/>
          </p:cNvCxnSpPr>
          <p:nvPr/>
        </p:nvCxnSpPr>
        <p:spPr>
          <a:xfrm rot="5400000" flipH="1" flipV="1">
            <a:off x="3665247" y="2526977"/>
            <a:ext cx="123855" cy="927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2667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590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76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242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24200" y="4495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24200" y="5410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24200" y="6248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3400" y="2743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626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818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772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386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191000" y="60960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102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4000" y="6172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294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294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29400" y="5257800"/>
            <a:ext cx="9906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53200" y="6096000"/>
            <a:ext cx="990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486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48600" y="5181600"/>
            <a:ext cx="990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4876800"/>
            <a:ext cx="2362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7200" y="5334000"/>
            <a:ext cx="1981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91200"/>
            <a:ext cx="2438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7200" y="6248400"/>
            <a:ext cx="2438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00600" y="4419604"/>
          <a:ext cx="2752090" cy="838200"/>
        </p:xfrm>
        <a:graphic>
          <a:graphicData uri="http://schemas.openxmlformats.org/drawingml/2006/table">
            <a:tbl>
              <a:tblPr/>
              <a:tblGrid>
                <a:gridCol w="1376045"/>
                <a:gridCol w="1376045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96200" y="396240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0400" y="5486404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961949" y="3886200"/>
            <a:ext cx="3429452" cy="1193916"/>
            <a:chOff x="6101" y="11699"/>
            <a:chExt cx="2416" cy="1221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6101" y="12322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6810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7862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4876800"/>
            <a:ext cx="3200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100%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152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 straight hair (H) is dominant to curly (h). Cross a rabbit that is homozygous dominant for both traits with a rabbit that is  homozygous dominant for black coat and heterozygous for straight hair. Then give the phenotypic ratio for the first generation of offspring.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28600" y="2514600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0575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2350" algn="l"/>
                <a:tab pos="36036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04800" y="6172200"/>
            <a:ext cx="8686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(Hint: Only design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squares to suit the number of possible gametes.)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343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Phenotypes: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8682" idx="1"/>
          </p:cNvCxnSpPr>
          <p:nvPr/>
        </p:nvCxnSpPr>
        <p:spPr>
          <a:xfrm rot="10800000">
            <a:off x="7239000" y="4191005"/>
            <a:ext cx="457200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679" idx="0"/>
          </p:cNvCxnSpPr>
          <p:nvPr/>
        </p:nvCxnSpPr>
        <p:spPr>
          <a:xfrm rot="5400000" flipH="1" flipV="1">
            <a:off x="4220527" y="5279653"/>
            <a:ext cx="405825" cy="7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3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048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8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5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29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0" y="45720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24600" y="46482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5400" y="49530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sex 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4876800" cy="3672652"/>
          </a:xfrm>
          <a:prstGeom prst="rect">
            <a:avLst/>
          </a:prstGeom>
          <a:noFill/>
        </p:spPr>
      </p:pic>
      <p:sp>
        <p:nvSpPr>
          <p:cNvPr id="27650" name="AutoShape 2"/>
          <p:cNvSpPr>
            <a:spLocks noChangeShapeType="1"/>
          </p:cNvSpPr>
          <p:nvPr/>
        </p:nvSpPr>
        <p:spPr bwMode="auto">
          <a:xfrm flipH="1">
            <a:off x="6019800" y="5029200"/>
            <a:ext cx="1752600" cy="12096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0"/>
            <a:ext cx="8991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Determination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People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22 pairs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called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autosomes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determine body traits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1 pair is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– determines sex (male or female)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Females – sex chromosomes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XX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Males – sex chromosomes are different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52800" y="3124200"/>
          <a:ext cx="2195830" cy="2018030"/>
        </p:xfrm>
        <a:graphic>
          <a:graphicData uri="http://schemas.openxmlformats.org/drawingml/2006/table">
            <a:tbl>
              <a:tblPr/>
              <a:tblGrid>
                <a:gridCol w="1097915"/>
                <a:gridCol w="1097915"/>
              </a:tblGrid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338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895600" y="4343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3810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What is the probability of a couple having a boy? Or a girl?                                                                                                  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1143000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Chance of having female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791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determines the sex of the child?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father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3352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143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4419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429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58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05400" y="16002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71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" y="0"/>
            <a:ext cx="8763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one allele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completely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over another (they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blend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carnations the color red (R) is incompletely dominant over white (W).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color is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genotypic and phenotypic ratio from a cross between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 flowers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3505200"/>
          <a:ext cx="1773556" cy="1558925"/>
        </p:xfrm>
        <a:graphic>
          <a:graphicData uri="http://schemas.openxmlformats.org/drawingml/2006/table">
            <a:tbl>
              <a:tblPr/>
              <a:tblGrid>
                <a:gridCol w="886778"/>
                <a:gridCol w="886778"/>
              </a:tblGrid>
              <a:tr h="759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RR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WW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24400" y="35814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24600" y="29718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86400" y="2971800"/>
            <a:ext cx="533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648200" y="4419600"/>
            <a:ext cx="542925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95600" y="5410200"/>
            <a:ext cx="62484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=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=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19600" y="36576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96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484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84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340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72200" y="4419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1600" y="5410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9800" y="5410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5486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5943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0" y="5867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15200" y="59436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4067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 are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expressed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Example:  In certain chickens black feathers 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with white feathers.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Heterozygous chickens have black and white speckled feathers.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1" descr="http://4imgs.com/329/x/dodp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2951152" cy="324417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3657600"/>
          <a:ext cx="2667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1333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– study of how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passed from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Bab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50000" cy="29718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1495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49580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95800"/>
            <a:ext cx="16368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057400" y="5334000"/>
            <a:ext cx="685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95800"/>
            <a:ext cx="165112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876800" y="5791200"/>
            <a:ext cx="838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884009"/>
            <a:ext cx="472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– linked Traits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these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located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(NOT on the Y chromosome)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linked alleles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always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show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whether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because males have 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X chromosome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feistyhome.phpwebhosting.com/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008022" cy="524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sex-linked disorders: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inability to distinguish between certain colors </a:t>
            </a: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447800"/>
            <a:ext cx="6248400" cy="4998720"/>
            <a:chOff x="1066800" y="1859280"/>
            <a:chExt cx="6248400" cy="4998720"/>
          </a:xfrm>
        </p:grpSpPr>
        <p:pic>
          <p:nvPicPr>
            <p:cNvPr id="47108" name="Picture 4" descr="http://www.sjhsyr.org/sjhhc/hidc07/graphics/images/en/99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859280"/>
              <a:ext cx="6248400" cy="499872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943600" y="64770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6019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 blindness is the inability to distinguish the differences between certain colors. The most common type is red-green color blindness, where red and green are seen as the same color.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should see </a:t>
            </a:r>
            <a:r>
              <a:rPr lang="en-US" sz="2000" b="1" dirty="0" smtClean="0"/>
              <a:t>58</a:t>
            </a:r>
            <a:r>
              <a:rPr lang="en-US" sz="2000" dirty="0" smtClean="0"/>
              <a:t> (upper left), </a:t>
            </a:r>
            <a:r>
              <a:rPr lang="en-US" sz="2000" b="1" dirty="0" smtClean="0"/>
              <a:t>18</a:t>
            </a:r>
            <a:r>
              <a:rPr lang="en-US" sz="2000" dirty="0" smtClean="0"/>
              <a:t> (upper right), </a:t>
            </a:r>
            <a:r>
              <a:rPr lang="en-US" sz="2000" b="1" dirty="0" smtClean="0"/>
              <a:t>E</a:t>
            </a:r>
            <a:r>
              <a:rPr lang="en-US" sz="2000" dirty="0" smtClean="0"/>
              <a:t> (lower left) and </a:t>
            </a:r>
            <a:r>
              <a:rPr lang="en-US" sz="2000" b="1" dirty="0" smtClean="0"/>
              <a:t>17</a:t>
            </a:r>
            <a:r>
              <a:rPr lang="en-US" sz="2000" dirty="0" smtClean="0"/>
              <a:t> (lower right).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hlbi.nih.gov/health/dci/images/hemophilia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6578417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lvl="0" indent="-339725" defTabSz="796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2.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hemophilia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blood won’t clot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41744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3124200"/>
          <a:ext cx="2667000" cy="23622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2590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33528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62400" y="5334000"/>
            <a:ext cx="518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Phenotype: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normal vision females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normal vision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colorblind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107722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female that has normal vision but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carrier for 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marries a male with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normal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expected phenotypes of their children.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normal vision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colorblindness              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 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34290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71600" y="44958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3276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46482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8800" y="5181600"/>
            <a:ext cx="327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5791200"/>
            <a:ext cx="2895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61722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static2.thrivesmart.com/uploaded_images/business_images/0003/4105/Eyes_slide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2794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culty.ucc.edu/biology-atsma/pics/pedig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451" y="609600"/>
            <a:ext cx="4278549" cy="32004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83047"/>
            <a:ext cx="6324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Pedigrees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Graphic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representation of how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passed from parents to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Tips for making a pedigree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Circles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females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Squares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Horizontal lines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connecting a male and a female represent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marriage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Vertical line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brackets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 parent to offspring</a:t>
            </a:r>
          </a:p>
          <a:p>
            <a:pPr marL="804863" lvl="0" indent="-4079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circle or square indicates a person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circle or square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represents an individual who does NOT have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Partial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shade indicates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carrier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someone who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the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029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28600" y="151656"/>
            <a:ext cx="8686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Make a pedigree chart for the following couple. Dana is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 blind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her husband Jeff is not.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They have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boys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girls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HINT: Colorblindness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sex-linked trait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486400" y="2209800"/>
            <a:ext cx="990600" cy="5333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362200" y="5257800"/>
            <a:ext cx="1828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Has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4114800" y="5257800"/>
            <a:ext cx="31242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 pass trait to offspring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2209800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1000" y="2895600"/>
            <a:ext cx="4953000" cy="3962400"/>
            <a:chOff x="4191000" y="2895600"/>
            <a:chExt cx="4953000" cy="3962400"/>
          </a:xfrm>
        </p:grpSpPr>
        <p:pic>
          <p:nvPicPr>
            <p:cNvPr id="9218" name="Picture 2" descr="http://www.hmh.net/AdamHealth/graphics/images/en/194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2895600"/>
              <a:ext cx="4953000" cy="3962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8077200" y="6553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Multiple Alleles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or more alleles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that code for a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trait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humans,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determined by 3 alleles –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BUT each human can only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inherit</a:t>
            </a:r>
            <a:r>
              <a:rPr kumimoji="0" lang="en-US" sz="2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</a:t>
            </a: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– A and B 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– O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 – A = AA or AO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B = BB or BO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AB = AB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O = OO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67200" y="243840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0" y="2438400"/>
            <a:ext cx="4572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622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Example: What would be the possible blood types of children born to a female with type AB blood and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male with type O blood?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371600" y="16764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51933" y="2922905"/>
          <a:ext cx="1967866" cy="1649096"/>
        </p:xfrm>
        <a:graphic>
          <a:graphicData uri="http://schemas.openxmlformats.org/drawingml/2006/table">
            <a:tbl>
              <a:tblPr/>
              <a:tblGrid>
                <a:gridCol w="983933"/>
                <a:gridCol w="983933"/>
              </a:tblGrid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81400" y="30480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581400" y="3886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828800" y="59436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Children would be type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676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752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0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3048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3962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867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6019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 – sudden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change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(change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 sequence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be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Harmful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organism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survive: 	genetic disorders, cancer, death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Beneficial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allows organism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better survive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provides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variation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8" descr="evolution-f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81400"/>
            <a:ext cx="3241610" cy="2968951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3886200"/>
            <a:ext cx="518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Neutral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neither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harmful nor helpful to organism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 can occur in 2 ways: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gene/point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0"/>
            <a:ext cx="8763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 mutation: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a gene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drastic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affects entire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affects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many 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rather than just one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caused by failure of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separate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normally during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meiosis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 pairs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 longer look the same – too few or too many genes, different shape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3276600" cy="20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3810000" y="4800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810794" y="55618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Traits are determined by the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 A gene is a segment of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that determines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/>
          </a:p>
        </p:txBody>
      </p:sp>
      <p:pic>
        <p:nvPicPr>
          <p:cNvPr id="5" name="Picture 2" descr="http://pathology.jhu.edu/pc/images/genet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893231" cy="4025280"/>
          </a:xfrm>
          <a:prstGeom prst="rect">
            <a:avLst/>
          </a:prstGeom>
          <a:noFill/>
        </p:spPr>
      </p:pic>
      <p:pic>
        <p:nvPicPr>
          <p:cNvPr id="31746" name="Picture 2" descr="http://danbartlett.co.uk/gene_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31623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381000"/>
            <a:ext cx="6553200" cy="5943600"/>
            <a:chOff x="1295400" y="381000"/>
            <a:chExt cx="6553200" cy="5943600"/>
          </a:xfrm>
        </p:grpSpPr>
        <p:pic>
          <p:nvPicPr>
            <p:cNvPr id="2" name="Picture 1" descr="chromosome mutations2 00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1000"/>
              <a:ext cx="6248400" cy="5791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62800" y="60198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ikigenetics.org/images/e/e7/Trisomy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143000"/>
            <a:ext cx="4876800" cy="3657600"/>
          </a:xfrm>
          <a:prstGeom prst="rect">
            <a:avLst/>
          </a:prstGeom>
          <a:noFill/>
        </p:spPr>
      </p:pic>
      <p:pic>
        <p:nvPicPr>
          <p:cNvPr id="4111" name="Picture 15" descr="http://shop.downsed.com/WebRoot/Store/Shops/DownsEd/MediaGallery/photos/reading/girlbook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381250" cy="21717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(Trisomy 21)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extra chromosome at pair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#21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www.wsfcca.com/trisomy2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470" y="1066800"/>
            <a:ext cx="2003530" cy="2600325"/>
          </a:xfrm>
          <a:prstGeom prst="rect">
            <a:avLst/>
          </a:prstGeom>
          <a:noFill/>
        </p:spPr>
      </p:pic>
      <p:pic>
        <p:nvPicPr>
          <p:cNvPr id="4106" name="Picture 10" descr="http://www.gradebook.org/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5248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362200"/>
            <a:ext cx="9361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438400"/>
            <a:ext cx="4108541" cy="3276600"/>
            <a:chOff x="152400" y="1905000"/>
            <a:chExt cx="3575141" cy="2819400"/>
          </a:xfrm>
        </p:grpSpPr>
        <p:pic>
          <p:nvPicPr>
            <p:cNvPr id="51206" name="Picture 6" descr="http://www.biologyjunction.com/turn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81200"/>
              <a:ext cx="3498941" cy="26289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" y="19050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495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228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Turner’s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syndrome – only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45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missing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(X)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Girls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short, slow growth, heart problems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ww.bebekkokusu.com/news/articlefiles/422-tur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200400" cy="433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76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Klinefelter’s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(XXY)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Boys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low testosterone levels, underdeveloped muscles, sparse facial hair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www.antenataltesting.info/images/karyotype_klin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0"/>
            <a:ext cx="3496999" cy="3276600"/>
          </a:xfrm>
          <a:prstGeom prst="rect">
            <a:avLst/>
          </a:prstGeom>
          <a:noFill/>
        </p:spPr>
      </p:pic>
      <p:pic>
        <p:nvPicPr>
          <p:cNvPr id="50184" name="Picture 8" descr="http://klinefeltersyndrome.us/images/school-age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362200" cy="2803143"/>
          </a:xfrm>
          <a:prstGeom prst="rect">
            <a:avLst/>
          </a:prstGeom>
          <a:noFill/>
        </p:spPr>
      </p:pic>
      <p:pic>
        <p:nvPicPr>
          <p:cNvPr id="50182" name="Picture 6" descr="Pubert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2358774" cy="279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0" indent="-3508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Having an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set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 is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animals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but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it makes them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hardier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humods.com/uploaded_images/salt-tolerant-plants-758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038600" cy="2884714"/>
          </a:xfrm>
          <a:prstGeom prst="rect">
            <a:avLst/>
          </a:prstGeom>
          <a:noFill/>
        </p:spPr>
      </p:pic>
      <p:pic>
        <p:nvPicPr>
          <p:cNvPr id="49156" name="Picture 4" descr="http://1.bp.blogspot.com/__sm-5pxS9P0/SoCXx7-bHJI/AAAAAAAADzc/RdeJcCezTEM/s400/drd_0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124200" cy="2343150"/>
          </a:xfrm>
          <a:prstGeom prst="rect">
            <a:avLst/>
          </a:prstGeom>
          <a:noFill/>
        </p:spPr>
      </p:pic>
      <p:pic>
        <p:nvPicPr>
          <p:cNvPr id="49160" name="Picture 8" descr="http://z.hubpages.com/u/340344_f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400300" cy="24003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6705600" y="5334000"/>
            <a:ext cx="609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4800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Hardier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858000" y="4191000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228600"/>
            <a:ext cx="8305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or Point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most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least drastic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gene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altered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oint mut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200525" cy="3771900"/>
          </a:xfrm>
          <a:prstGeom prst="rect">
            <a:avLst/>
          </a:prstGeom>
        </p:spPr>
      </p:pic>
      <p:pic>
        <p:nvPicPr>
          <p:cNvPr id="3074" name="Picture 2" descr="http://kvhs.nbed.nb.ca/gallant/biology/point_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79900" cy="233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304800"/>
            <a:ext cx="3962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mutations: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Sickle cell anemia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 blood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sickle shaped instead of round and cannot carry enough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body tissues – heterozygous condition protects people from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malaria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467100" cy="636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Cystic fibrosis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mucous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builds up in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lungs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nlm.nih.gov/medlineplus/ency/images/ency/fullsize/1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3810000" cy="3048000"/>
          </a:xfrm>
          <a:prstGeom prst="rect">
            <a:avLst/>
          </a:prstGeom>
          <a:noFill/>
        </p:spPr>
      </p:pic>
      <p:pic>
        <p:nvPicPr>
          <p:cNvPr id="52228" name="Picture 4" descr="http://www.sfn.org/SiteObjects/published/0000BDF20016F63800FD712C3158BA55/0000BDF2000006250110C68C45857663/file/bb_feb200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810000" cy="3095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-Sachs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deterioration of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nervous system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early death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Mutated genes produce enzymes that are less effective than normal at breaking down fatty cell products known as </a:t>
            </a:r>
            <a:r>
              <a:rPr lang="en-US" dirty="0" err="1" smtClean="0"/>
              <a:t>gangliosides</a:t>
            </a:r>
            <a:r>
              <a:rPr lang="en-US" dirty="0" smtClean="0"/>
              <a:t>. As a result, </a:t>
            </a:r>
            <a:r>
              <a:rPr lang="en-US" dirty="0" err="1" smtClean="0"/>
              <a:t>gangliosides</a:t>
            </a:r>
            <a:r>
              <a:rPr lang="en-US" dirty="0" smtClean="0"/>
              <a:t> build up in the lysosomes and overload cells. Their buildup ultimately causes damage to nerve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495300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381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Phenylketonuria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(PKU)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amino acid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common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milk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cannot be broken down and as it builds up it causes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mental retardation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newborns are tested for this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469267" cy="19214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9718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Dominant gene mutations: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Huntington’s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gradual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deterioration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brain tissue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shows up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middle age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b="1" u="sng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Dwarfism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variety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skeletal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abnormalities</a:t>
            </a:r>
            <a:endParaRPr lang="en-US" sz="2400" dirty="0"/>
          </a:p>
        </p:txBody>
      </p:sp>
      <p:pic>
        <p:nvPicPr>
          <p:cNvPr id="53254" name="Picture 6" descr="http://ken_ashford.typepad.com/.a/6a00d834515b2069e20120a53f50a5970c-5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2514384" cy="2368550"/>
          </a:xfrm>
          <a:prstGeom prst="rect">
            <a:avLst/>
          </a:prstGeom>
          <a:noFill/>
        </p:spPr>
      </p:pic>
      <p:pic>
        <p:nvPicPr>
          <p:cNvPr id="53259" name="Picture 11" descr="http://bp2.blogger.com/_6SegTBPFRqg/RhFn_ZtWPkI/AAAAAAAAACE/E5FvhjaQe2k/s320/Kenadie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95800"/>
            <a:ext cx="139493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75456"/>
            <a:ext cx="8534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Detecting Genetic Disorders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picture of an individual’s chromosomes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karyotype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amniotic fluid surrounding the embryo is removed for analysis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amniocentesis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ex chromosom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4543425" cy="36671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2886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495800" y="5943600"/>
            <a:ext cx="464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Female with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syndrome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2819400"/>
            <a:ext cx="5838092" cy="3870960"/>
            <a:chOff x="1447800" y="2819400"/>
            <a:chExt cx="5838092" cy="3870960"/>
          </a:xfrm>
        </p:grpSpPr>
        <p:pic>
          <p:nvPicPr>
            <p:cNvPr id="1026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0"/>
            <a:ext cx="85344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 come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pairs, thus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come in pairs.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Homologous pairs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matching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genes – one from female parent and one from male parent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Example: Humans have 46 chromosomes or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pairs.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dad – 23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sperm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mom – 23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egg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30480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191000"/>
            <a:ext cx="36576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95800" y="2590800"/>
            <a:ext cx="26670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 pair of chromosomes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2821007" cy="229552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361890"/>
            <a:ext cx="6477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pair of Homologous Chromosomes: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548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different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(possibilities) for the same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marL="1377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ex: blue eyes or brown eyes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and Recessive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prevents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other gene from “showing”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“show” even though it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Symbol – Dominant gene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countrywool.tripod.com/BareHare/grtchn_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2667000" cy="272873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724400"/>
            <a:ext cx="1447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3600" y="5486400"/>
            <a:ext cx="1905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76800" y="5334000"/>
            <a:ext cx="1676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5181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Dominant color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953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Recessive color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Straight thumb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hitchhiker thumb 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 straight thumb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hitchhikers thumb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(Always use the same letter for the same alleles—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 = straight, h = hitchhiker’s)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5" descr="hitchiker 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4149681" cy="28194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4939843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TT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Hitchhikers thumb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3886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791200"/>
            <a:ext cx="495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0" indent="-168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* Must have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recessive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for a recessive trait to “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58579"/>
            <a:ext cx="8686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 genes of a pair are the same – 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purebred</a:t>
            </a:r>
          </a:p>
          <a:p>
            <a:pPr marL="341313" lvl="0" indent="-34131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TT – homozygous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dominant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– homozygous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dominant and one recessive gene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heterozygous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spoodle.co.nz/yabbfiles/Attachments/spoodle-puppy-blac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2057400" cy="2560113"/>
          </a:xfrm>
          <a:prstGeom prst="rect">
            <a:avLst/>
          </a:prstGeom>
          <a:noFill/>
        </p:spPr>
      </p:pic>
      <p:pic>
        <p:nvPicPr>
          <p:cNvPr id="12292" name="Picture 4" descr="http://iphonetoolbox.com/wp-content/uploads/2008/08/white-puppy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1752600" cy="2628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8006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BB – Black</a:t>
            </a:r>
          </a:p>
          <a:p>
            <a:pPr marL="738188" indent="-738188"/>
            <a:r>
              <a:rPr lang="en-US" sz="2800" dirty="0" smtClean="0"/>
              <a:t>Bb – Black w/ white gene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518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bb – White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 and Phenotype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Combination of genes an organism has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actual gene makeup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Ex:  TT,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Physical appearance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resulting from gene make-up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 hitchhiker’s thumb or straight thumb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bbc.co.uk/schools/gcsebitesize/science/images/25_environmental_vari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962400"/>
            <a:ext cx="6097314" cy="2590800"/>
          </a:xfrm>
          <a:prstGeom prst="rect">
            <a:avLst/>
          </a:prstGeom>
          <a:noFill/>
        </p:spPr>
      </p:pic>
      <p:pic>
        <p:nvPicPr>
          <p:cNvPr id="12292" name="Picture 4" descr="http://course1.winona.edu/sberg/ILLUST/mend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33051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9875B11A-AE35-49F3-BF2B-DE8F4D52F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EDD032C-F37E-48F9-8646-5FB9BF8A6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8075F-18E9-41CB-BC19-697430B33E52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http://purl.org/dc/dcmitype/"/>
    <ds:schemaRef ds:uri="3dad766c-9e36-455d-8d7c-234eca89fec7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1547</Words>
  <Application>Microsoft Office PowerPoint</Application>
  <PresentationFormat>On-screen Show (4:3)</PresentationFormat>
  <Paragraphs>345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Powerpoint</dc:title>
  <dc:creator>Amy</dc:creator>
  <cp:lastModifiedBy>Smith-Greene, Stephanie</cp:lastModifiedBy>
  <cp:revision>91</cp:revision>
  <cp:lastPrinted>2016-02-16T16:27:30Z</cp:lastPrinted>
  <dcterms:created xsi:type="dcterms:W3CDTF">2009-11-17T01:31:48Z</dcterms:created>
  <dcterms:modified xsi:type="dcterms:W3CDTF">2017-11-28T16:41:03Z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