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6" autoAdjust="0"/>
    <p:restoredTop sz="94660"/>
  </p:normalViewPr>
  <p:slideViewPr>
    <p:cSldViewPr snapToGrid="0">
      <p:cViewPr varScale="1">
        <p:scale>
          <a:sx n="76" d="100"/>
          <a:sy n="76" d="100"/>
        </p:scale>
        <p:origin x="41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BC0AD3-9EAE-48A6-95E9-0828FEE1E8FD}" type="datetimeFigureOut">
              <a:rPr lang="en-US" smtClean="0"/>
              <a:t>9/12/2016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B7823-5EFE-42ED-A094-778598481CAD}" type="slidenum">
              <a:rPr lang="en-US" smtClean="0"/>
              <a:t>‹#›</a:t>
            </a:fld>
            <a:endParaRPr lang="en-US"/>
          </a:p>
        </p:txBody>
      </p:sp>
    </p:spTree>
    <p:extLst>
      <p:ext uri="{BB962C8B-B14F-4D97-AF65-F5344CB8AC3E}">
        <p14:creationId xmlns:p14="http://schemas.microsoft.com/office/powerpoint/2010/main" val="2578888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37EAF-4560-4967-982D-C9B9A1B5D239}" type="slidenum">
              <a:rPr lang="en-US" smtClean="0"/>
              <a:t>2</a:t>
            </a:fld>
            <a:endParaRPr lang="en-US"/>
          </a:p>
        </p:txBody>
      </p:sp>
    </p:spTree>
    <p:extLst>
      <p:ext uri="{BB962C8B-B14F-4D97-AF65-F5344CB8AC3E}">
        <p14:creationId xmlns:p14="http://schemas.microsoft.com/office/powerpoint/2010/main" val="353827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37EAF-4560-4967-982D-C9B9A1B5D239}" type="slidenum">
              <a:rPr lang="en-US" smtClean="0"/>
              <a:t>3</a:t>
            </a:fld>
            <a:endParaRPr lang="en-US"/>
          </a:p>
        </p:txBody>
      </p:sp>
    </p:spTree>
    <p:extLst>
      <p:ext uri="{BB962C8B-B14F-4D97-AF65-F5344CB8AC3E}">
        <p14:creationId xmlns:p14="http://schemas.microsoft.com/office/powerpoint/2010/main" val="482125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37EAF-4560-4967-982D-C9B9A1B5D239}" type="slidenum">
              <a:rPr lang="en-US" smtClean="0"/>
              <a:t>7</a:t>
            </a:fld>
            <a:endParaRPr lang="en-US"/>
          </a:p>
        </p:txBody>
      </p:sp>
    </p:spTree>
    <p:extLst>
      <p:ext uri="{BB962C8B-B14F-4D97-AF65-F5344CB8AC3E}">
        <p14:creationId xmlns:p14="http://schemas.microsoft.com/office/powerpoint/2010/main" val="2450868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37EAF-4560-4967-982D-C9B9A1B5D239}" type="slidenum">
              <a:rPr lang="en-US" smtClean="0"/>
              <a:t>8</a:t>
            </a:fld>
            <a:endParaRPr lang="en-US"/>
          </a:p>
        </p:txBody>
      </p:sp>
    </p:spTree>
    <p:extLst>
      <p:ext uri="{BB962C8B-B14F-4D97-AF65-F5344CB8AC3E}">
        <p14:creationId xmlns:p14="http://schemas.microsoft.com/office/powerpoint/2010/main" val="3867319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37EAF-4560-4967-982D-C9B9A1B5D239}" type="slidenum">
              <a:rPr lang="en-US" smtClean="0"/>
              <a:t>9</a:t>
            </a:fld>
            <a:endParaRPr lang="en-US"/>
          </a:p>
        </p:txBody>
      </p:sp>
    </p:spTree>
    <p:extLst>
      <p:ext uri="{BB962C8B-B14F-4D97-AF65-F5344CB8AC3E}">
        <p14:creationId xmlns:p14="http://schemas.microsoft.com/office/powerpoint/2010/main" val="2605269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37EAF-4560-4967-982D-C9B9A1B5D239}" type="slidenum">
              <a:rPr lang="en-US" smtClean="0"/>
              <a:t>10</a:t>
            </a:fld>
            <a:endParaRPr lang="en-US"/>
          </a:p>
        </p:txBody>
      </p:sp>
    </p:spTree>
    <p:extLst>
      <p:ext uri="{BB962C8B-B14F-4D97-AF65-F5344CB8AC3E}">
        <p14:creationId xmlns:p14="http://schemas.microsoft.com/office/powerpoint/2010/main" val="1050172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1E1F6D-14BD-47ED-85B0-A1B519FD2342}"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332300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E1F6D-14BD-47ED-85B0-A1B519FD2342}"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598878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E1F6D-14BD-47ED-85B0-A1B519FD2342}"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2392912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1E1F6D-14BD-47ED-85B0-A1B519FD2342}"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209375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E1F6D-14BD-47ED-85B0-A1B519FD2342}"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83460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1E1F6D-14BD-47ED-85B0-A1B519FD2342}"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409572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1E1F6D-14BD-47ED-85B0-A1B519FD2342}"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50444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1E1F6D-14BD-47ED-85B0-A1B519FD2342}"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85640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E1F6D-14BD-47ED-85B0-A1B519FD2342}"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3246040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E1F6D-14BD-47ED-85B0-A1B519FD2342}"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380501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E1F6D-14BD-47ED-85B0-A1B519FD2342}"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CA75B-C968-45DE-BE64-B1F7A35E7AF8}" type="slidenum">
              <a:rPr lang="en-US" smtClean="0"/>
              <a:t>‹#›</a:t>
            </a:fld>
            <a:endParaRPr lang="en-US"/>
          </a:p>
        </p:txBody>
      </p:sp>
    </p:spTree>
    <p:extLst>
      <p:ext uri="{BB962C8B-B14F-4D97-AF65-F5344CB8AC3E}">
        <p14:creationId xmlns:p14="http://schemas.microsoft.com/office/powerpoint/2010/main" val="117308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E1F6D-14BD-47ED-85B0-A1B519FD2342}" type="datetimeFigureOut">
              <a:rPr lang="en-US" smtClean="0"/>
              <a:t>9/12/2016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CA75B-C968-45DE-BE64-B1F7A35E7AF8}" type="slidenum">
              <a:rPr lang="en-US" smtClean="0"/>
              <a:t>‹#›</a:t>
            </a:fld>
            <a:endParaRPr lang="en-US"/>
          </a:p>
        </p:txBody>
      </p:sp>
    </p:spTree>
    <p:extLst>
      <p:ext uri="{BB962C8B-B14F-4D97-AF65-F5344CB8AC3E}">
        <p14:creationId xmlns:p14="http://schemas.microsoft.com/office/powerpoint/2010/main" val="2171264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1752600" y="228600"/>
            <a:ext cx="5467775" cy="6477000"/>
          </a:xfrm>
        </p:spPr>
        <p:txBody>
          <a:bodyPr/>
          <a:lstStyle/>
          <a:p>
            <a:pPr marL="0" indent="0" algn="ctr">
              <a:spcBef>
                <a:spcPts val="0"/>
              </a:spcBef>
              <a:buNone/>
            </a:pPr>
            <a:r>
              <a:rPr lang="en-US" sz="3800" b="1" dirty="0"/>
              <a:t>Cellular Processes:  Is There Life on Other Planets?</a:t>
            </a:r>
          </a:p>
          <a:p>
            <a:pPr marL="0" indent="0">
              <a:spcBef>
                <a:spcPts val="0"/>
              </a:spcBef>
              <a:buNone/>
            </a:pPr>
            <a:r>
              <a:rPr lang="en-US" b="1" dirty="0"/>
              <a:t>Your Mission:</a:t>
            </a:r>
            <a:r>
              <a:rPr lang="en-US" dirty="0"/>
              <a:t>  </a:t>
            </a:r>
          </a:p>
          <a:p>
            <a:pPr marL="0" indent="0" algn="just">
              <a:spcBef>
                <a:spcPts val="0"/>
              </a:spcBef>
              <a:buNone/>
            </a:pPr>
            <a:r>
              <a:rPr lang="en-US" sz="2400" dirty="0"/>
              <a:t>You are a crew-member on the interstellar ship, </a:t>
            </a:r>
            <a:r>
              <a:rPr lang="en-US" sz="2400" dirty="0" err="1"/>
              <a:t>Cosmoscout</a:t>
            </a:r>
            <a:r>
              <a:rPr lang="en-US" sz="2400" dirty="0"/>
              <a:t>, and you are on an exploration mission searching for life on other planets. The commander of the ship has sent you and your crew to the surface of a newly discovered planet, </a:t>
            </a:r>
            <a:r>
              <a:rPr lang="en-US" sz="2400" dirty="0" err="1"/>
              <a:t>Chlorocytos</a:t>
            </a:r>
            <a:r>
              <a:rPr lang="en-US" sz="2400" dirty="0"/>
              <a:t>. Upon landing, you venture out of your ship in your space suit to explore </a:t>
            </a:r>
            <a:r>
              <a:rPr lang="en-US" sz="2400" dirty="0" err="1"/>
              <a:t>Chlorocytos</a:t>
            </a:r>
            <a:r>
              <a:rPr lang="en-US" sz="2400" dirty="0"/>
              <a:t> and you find an alien life form that is eerily similar to humans. They are called </a:t>
            </a:r>
            <a:r>
              <a:rPr lang="en-US" sz="2400" dirty="0" err="1"/>
              <a:t>Herbarians</a:t>
            </a:r>
            <a:r>
              <a:rPr lang="en-US" sz="2400" dirty="0"/>
              <a:t> and they breathe just like us . . . or do they?  </a:t>
            </a:r>
          </a:p>
        </p:txBody>
      </p:sp>
      <p:pic>
        <p:nvPicPr>
          <p:cNvPr id="20482" name="Picture 2" descr="C:\Users\mzaher\AppData\Local\Microsoft\Windows\Temporary Internet Files\Content.IE5\BXUOCY66\MP90044660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6904" y="1524000"/>
            <a:ext cx="3118696"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3185751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1752600" y="1600200"/>
            <a:ext cx="4648200" cy="3352800"/>
          </a:xfrm>
        </p:spPr>
        <p:txBody>
          <a:bodyPr/>
          <a:lstStyle/>
          <a:p>
            <a:pPr marL="0" indent="0" algn="ctr">
              <a:buNone/>
            </a:pPr>
            <a:r>
              <a:rPr lang="en-US" b="1" dirty="0" smtClean="0"/>
              <a:t>The Results:  What Happened?</a:t>
            </a:r>
            <a:endParaRPr lang="en-US" dirty="0"/>
          </a:p>
          <a:p>
            <a:pPr marL="0" indent="0" algn="just">
              <a:buNone/>
            </a:pPr>
            <a:r>
              <a:rPr lang="en-US" dirty="0"/>
              <a:t>Complete the table on your paper using the information you gathered from today’s lab.  Then, answer any conclusion questions that follow.</a:t>
            </a:r>
          </a:p>
        </p:txBody>
      </p:sp>
      <p:pic>
        <p:nvPicPr>
          <p:cNvPr id="20482" name="Picture 2" descr="C:\Users\mzaher\AppData\Local\Microsoft\Windows\Temporary Internet Files\Content.IE5\BXUOCY66\MP90044660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1" y="914400"/>
            <a:ext cx="3942503" cy="5105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189962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1752600" y="152400"/>
            <a:ext cx="8686800" cy="3357484"/>
          </a:xfrm>
        </p:spPr>
        <p:txBody>
          <a:bodyPr/>
          <a:lstStyle/>
          <a:p>
            <a:pPr marL="0" indent="0" algn="ctr">
              <a:buNone/>
            </a:pPr>
            <a:r>
              <a:rPr lang="en-US" b="1" dirty="0"/>
              <a:t>What About Life on Our Planet?</a:t>
            </a:r>
            <a:endParaRPr lang="en-US" dirty="0"/>
          </a:p>
          <a:p>
            <a:pPr marL="0" indent="0" algn="ctr">
              <a:buNone/>
            </a:pPr>
            <a:r>
              <a:rPr lang="en-US" sz="2600" i="1" dirty="0"/>
              <a:t>Now let’s relate what we learned from our lab to the cellular processes: photosynthesis and respiration.</a:t>
            </a:r>
          </a:p>
          <a:p>
            <a:pPr marL="0" indent="0" algn="just">
              <a:buNone/>
            </a:pPr>
            <a:r>
              <a:rPr lang="en-US" b="1" u="sng" dirty="0"/>
              <a:t>Photosynthesis</a:t>
            </a:r>
            <a:r>
              <a:rPr lang="en-US" dirty="0"/>
              <a:t> occurs inside the </a:t>
            </a:r>
            <a:r>
              <a:rPr lang="en-US" b="1" u="sng" dirty="0"/>
              <a:t>chloroplast</a:t>
            </a:r>
            <a:r>
              <a:rPr lang="en-US" dirty="0"/>
              <a:t> of the PLANT cell.  It uses the </a:t>
            </a:r>
            <a:r>
              <a:rPr lang="en-US" b="1" u="sng" dirty="0"/>
              <a:t>carbon dioxide</a:t>
            </a:r>
            <a:r>
              <a:rPr lang="en-US" dirty="0"/>
              <a:t> and </a:t>
            </a:r>
            <a:r>
              <a:rPr lang="en-US" b="1" u="sng" dirty="0"/>
              <a:t>water </a:t>
            </a:r>
            <a:r>
              <a:rPr lang="en-US" dirty="0"/>
              <a:t>given off by animals along with </a:t>
            </a:r>
            <a:r>
              <a:rPr lang="en-US" b="1" u="sng" dirty="0"/>
              <a:t>sunlight</a:t>
            </a:r>
            <a:r>
              <a:rPr lang="en-US" dirty="0"/>
              <a:t> to create </a:t>
            </a:r>
            <a:r>
              <a:rPr lang="en-US" b="1" u="sng" dirty="0"/>
              <a:t>sugar</a:t>
            </a:r>
            <a:r>
              <a:rPr lang="en-US" dirty="0"/>
              <a:t> (also known as </a:t>
            </a:r>
            <a:r>
              <a:rPr lang="en-US" b="1" u="sng" dirty="0"/>
              <a:t>glucose</a:t>
            </a:r>
            <a:r>
              <a:rPr lang="en-US" dirty="0"/>
              <a:t>) for food as well as </a:t>
            </a:r>
            <a:r>
              <a:rPr lang="en-US" b="1" u="sng" dirty="0"/>
              <a:t>oxygen</a:t>
            </a:r>
            <a:r>
              <a:rPr lang="en-US" b="1" dirty="0"/>
              <a:t> </a:t>
            </a:r>
            <a:r>
              <a:rPr lang="en-US" dirty="0"/>
              <a:t>as waste</a:t>
            </a:r>
            <a:r>
              <a:rPr lang="en-US" dirty="0" smtClean="0"/>
              <a:t>  </a:t>
            </a:r>
            <a:endParaRPr lang="en-US" u="sng" dirty="0" smtClean="0"/>
          </a:p>
        </p:txBody>
      </p:sp>
      <p:pic>
        <p:nvPicPr>
          <p:cNvPr id="99331" name="Picture 6" descr="2010-2011 Ecosphere Mystery Inside Pic"/>
          <p:cNvPicPr preferRelativeResize="0">
            <a:picLocks noChangeArrowheads="1"/>
          </p:cNvPicPr>
          <p:nvPr/>
        </p:nvPicPr>
        <p:blipFill rotWithShape="1">
          <a:blip r:embed="rId2">
            <a:extLst>
              <a:ext uri="{28A0092B-C50C-407E-A947-70E740481C1C}">
                <a14:useLocalDpi xmlns:a14="http://schemas.microsoft.com/office/drawing/2010/main" val="0"/>
              </a:ext>
            </a:extLst>
          </a:blip>
          <a:srcRect l="21739" t="10643" r="20471" b="33058"/>
          <a:stretch/>
        </p:blipFill>
        <p:spPr bwMode="auto">
          <a:xfrm>
            <a:off x="3200400" y="4038600"/>
            <a:ext cx="5943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3" name="AutoShape 8"/>
          <p:cNvSpPr>
            <a:spLocks noChangeArrowheads="1"/>
          </p:cNvSpPr>
          <p:nvPr/>
        </p:nvSpPr>
        <p:spPr bwMode="auto">
          <a:xfrm>
            <a:off x="2895600" y="3352800"/>
            <a:ext cx="6934200" cy="2438400"/>
          </a:xfrm>
          <a:custGeom>
            <a:avLst/>
            <a:gdLst>
              <a:gd name="T0" fmla="*/ 2147483647 w 21600"/>
              <a:gd name="T1" fmla="*/ 514007167 h 21600"/>
              <a:gd name="T2" fmla="*/ 2147483647 w 21600"/>
              <a:gd name="T3" fmla="*/ 2147483647 h 21600"/>
              <a:gd name="T4" fmla="*/ 2147483647 w 21600"/>
              <a:gd name="T5" fmla="*/ 2147483647 h 21600"/>
              <a:gd name="T6" fmla="*/ 2147483647 w 21600"/>
              <a:gd name="T7" fmla="*/ 893794765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3590" y="7789"/>
                </a:moveTo>
                <a:cubicBezTo>
                  <a:pt x="12831" y="7085"/>
                  <a:pt x="11834" y="6695"/>
                  <a:pt x="10800" y="6695"/>
                </a:cubicBezTo>
                <a:cubicBezTo>
                  <a:pt x="8849" y="6694"/>
                  <a:pt x="7168" y="8067"/>
                  <a:pt x="6778" y="9978"/>
                </a:cubicBezTo>
                <a:lnTo>
                  <a:pt x="218" y="8638"/>
                </a:lnTo>
                <a:cubicBezTo>
                  <a:pt x="1245" y="3610"/>
                  <a:pt x="5668" y="-1"/>
                  <a:pt x="10800" y="0"/>
                </a:cubicBezTo>
                <a:cubicBezTo>
                  <a:pt x="13522" y="0"/>
                  <a:pt x="16145" y="1028"/>
                  <a:pt x="18141" y="2879"/>
                </a:cubicBezTo>
                <a:lnTo>
                  <a:pt x="19977" y="899"/>
                </a:lnTo>
                <a:lnTo>
                  <a:pt x="20301" y="9445"/>
                </a:lnTo>
                <a:lnTo>
                  <a:pt x="11755" y="9769"/>
                </a:lnTo>
                <a:lnTo>
                  <a:pt x="13590" y="7789"/>
                </a:lnTo>
                <a:close/>
              </a:path>
            </a:pathLst>
          </a:custGeom>
          <a:solidFill>
            <a:srgbClr val="FFFFFF"/>
          </a:solidFill>
          <a:ln w="9525">
            <a:solidFill>
              <a:srgbClr val="000000"/>
            </a:solidFill>
            <a:miter lim="800000"/>
            <a:headEnd/>
            <a:tailEnd/>
          </a:ln>
        </p:spPr>
        <p:txBody>
          <a:bodyPr/>
          <a:lstStyle/>
          <a:p>
            <a:endParaRPr lang="en-US"/>
          </a:p>
        </p:txBody>
      </p:sp>
      <p:sp>
        <p:nvSpPr>
          <p:cNvPr id="95238" name="WordArt 9"/>
          <p:cNvSpPr>
            <a:spLocks noChangeArrowheads="1" noChangeShapeType="1" noTextEdit="1"/>
          </p:cNvSpPr>
          <p:nvPr/>
        </p:nvSpPr>
        <p:spPr bwMode="auto">
          <a:xfrm>
            <a:off x="3524250" y="3848100"/>
            <a:ext cx="5619750" cy="723900"/>
          </a:xfrm>
          <a:prstGeom prst="rect">
            <a:avLst/>
          </a:prstGeom>
        </p:spPr>
        <p:txBody>
          <a:bodyPr spcFirstLastPara="1" wrap="none" fromWordArt="1">
            <a:prstTxWarp prst="textArchUp">
              <a:avLst>
                <a:gd name="adj" fmla="val 10800000"/>
              </a:avLst>
            </a:prstTxWarp>
          </a:bodyPr>
          <a:lstStyle/>
          <a:p>
            <a:pPr algn="ctr">
              <a:defRPr/>
            </a:pPr>
            <a:r>
              <a:rPr lang="pt-BR" sz="2000" kern="10" dirty="0">
                <a:ln w="9525">
                  <a:solidFill>
                    <a:srgbClr val="000000"/>
                  </a:solidFill>
                  <a:round/>
                  <a:headEnd/>
                  <a:tailEnd/>
                </a:ln>
                <a:solidFill>
                  <a:srgbClr val="000000"/>
                </a:solidFill>
                <a:latin typeface="+mj-lt"/>
              </a:rPr>
              <a:t>H</a:t>
            </a:r>
            <a:r>
              <a:rPr lang="pt-BR" sz="2000" kern="10" baseline="-25000" dirty="0">
                <a:ln w="9525">
                  <a:solidFill>
                    <a:srgbClr val="000000"/>
                  </a:solidFill>
                  <a:round/>
                  <a:headEnd/>
                  <a:tailEnd/>
                </a:ln>
                <a:solidFill>
                  <a:srgbClr val="000000"/>
                </a:solidFill>
                <a:latin typeface="+mj-lt"/>
              </a:rPr>
              <a:t>2</a:t>
            </a:r>
            <a:r>
              <a:rPr lang="pt-BR" sz="2000" kern="10" dirty="0">
                <a:ln w="9525">
                  <a:solidFill>
                    <a:srgbClr val="000000"/>
                  </a:solidFill>
                  <a:round/>
                  <a:headEnd/>
                  <a:tailEnd/>
                </a:ln>
                <a:solidFill>
                  <a:srgbClr val="000000"/>
                </a:solidFill>
                <a:latin typeface="+mj-lt"/>
              </a:rPr>
              <a:t>O + CO</a:t>
            </a:r>
            <a:r>
              <a:rPr lang="pt-BR" sz="2000" kern="10" baseline="-25000" dirty="0">
                <a:ln w="9525">
                  <a:solidFill>
                    <a:srgbClr val="000000"/>
                  </a:solidFill>
                  <a:round/>
                  <a:headEnd/>
                  <a:tailEnd/>
                </a:ln>
                <a:solidFill>
                  <a:srgbClr val="000000"/>
                </a:solidFill>
                <a:latin typeface="+mj-lt"/>
              </a:rPr>
              <a:t>2</a:t>
            </a:r>
            <a:r>
              <a:rPr lang="pt-BR" sz="2000" kern="10" dirty="0">
                <a:ln w="9525">
                  <a:solidFill>
                    <a:srgbClr val="000000"/>
                  </a:solidFill>
                  <a:round/>
                  <a:headEnd/>
                  <a:tailEnd/>
                </a:ln>
                <a:solidFill>
                  <a:srgbClr val="000000"/>
                </a:solidFill>
                <a:latin typeface="+mj-lt"/>
              </a:rPr>
              <a:t> + sunlight =&gt; C</a:t>
            </a:r>
            <a:r>
              <a:rPr lang="pt-BR" sz="2000" kern="10" baseline="-25000" dirty="0">
                <a:ln w="9525">
                  <a:solidFill>
                    <a:srgbClr val="000000"/>
                  </a:solidFill>
                  <a:round/>
                  <a:headEnd/>
                  <a:tailEnd/>
                </a:ln>
                <a:solidFill>
                  <a:srgbClr val="000000"/>
                </a:solidFill>
                <a:latin typeface="+mj-lt"/>
              </a:rPr>
              <a:t>6</a:t>
            </a:r>
            <a:r>
              <a:rPr lang="pt-BR" sz="2000" kern="10" dirty="0">
                <a:ln w="9525">
                  <a:solidFill>
                    <a:srgbClr val="000000"/>
                  </a:solidFill>
                  <a:round/>
                  <a:headEnd/>
                  <a:tailEnd/>
                </a:ln>
                <a:solidFill>
                  <a:srgbClr val="000000"/>
                </a:solidFill>
                <a:latin typeface="+mj-lt"/>
              </a:rPr>
              <a:t>H</a:t>
            </a:r>
            <a:r>
              <a:rPr lang="pt-BR" sz="2000" kern="10" baseline="-25000" dirty="0">
                <a:ln w="9525">
                  <a:solidFill>
                    <a:srgbClr val="000000"/>
                  </a:solidFill>
                  <a:round/>
                  <a:headEnd/>
                  <a:tailEnd/>
                </a:ln>
                <a:solidFill>
                  <a:srgbClr val="000000"/>
                </a:solidFill>
                <a:latin typeface="+mj-lt"/>
              </a:rPr>
              <a:t>12</a:t>
            </a:r>
            <a:r>
              <a:rPr lang="pt-BR" sz="2000" kern="10" dirty="0">
                <a:ln w="9525">
                  <a:solidFill>
                    <a:srgbClr val="000000"/>
                  </a:solidFill>
                  <a:round/>
                  <a:headEnd/>
                  <a:tailEnd/>
                </a:ln>
                <a:solidFill>
                  <a:srgbClr val="000000"/>
                </a:solidFill>
                <a:latin typeface="+mj-lt"/>
              </a:rPr>
              <a:t>O</a:t>
            </a:r>
            <a:r>
              <a:rPr lang="pt-BR" sz="2000" kern="10" baseline="-25000" dirty="0">
                <a:ln w="9525">
                  <a:solidFill>
                    <a:srgbClr val="000000"/>
                  </a:solidFill>
                  <a:round/>
                  <a:headEnd/>
                  <a:tailEnd/>
                </a:ln>
                <a:solidFill>
                  <a:srgbClr val="000000"/>
                </a:solidFill>
                <a:latin typeface="+mj-lt"/>
              </a:rPr>
              <a:t>6</a:t>
            </a:r>
            <a:r>
              <a:rPr lang="pt-BR" sz="2000" kern="10" dirty="0">
                <a:ln w="9525">
                  <a:solidFill>
                    <a:srgbClr val="000000"/>
                  </a:solidFill>
                  <a:round/>
                  <a:headEnd/>
                  <a:tailEnd/>
                </a:ln>
                <a:solidFill>
                  <a:srgbClr val="000000"/>
                </a:solidFill>
                <a:latin typeface="+mj-lt"/>
              </a:rPr>
              <a:t> +  O</a:t>
            </a:r>
            <a:r>
              <a:rPr lang="pt-BR" sz="2000" kern="10" baseline="-25000" dirty="0">
                <a:ln w="9525">
                  <a:solidFill>
                    <a:srgbClr val="000000"/>
                  </a:solidFill>
                  <a:round/>
                  <a:headEnd/>
                  <a:tailEnd/>
                </a:ln>
                <a:solidFill>
                  <a:srgbClr val="000000"/>
                </a:solidFill>
                <a:latin typeface="+mj-lt"/>
              </a:rPr>
              <a:t>2</a:t>
            </a:r>
            <a:endParaRPr lang="en-US" sz="2000" kern="10" baseline="-25000" dirty="0">
              <a:ln w="9525">
                <a:solidFill>
                  <a:srgbClr val="000000"/>
                </a:solidFill>
                <a:round/>
                <a:headEnd/>
                <a:tailEnd/>
              </a:ln>
              <a:solidFill>
                <a:srgbClr val="000000"/>
              </a:solidFill>
              <a:latin typeface="+mj-lt"/>
            </a:endParaRPr>
          </a:p>
        </p:txBody>
      </p:sp>
      <p:sp>
        <p:nvSpPr>
          <p:cNvPr id="6" name="TextBox 5"/>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4046263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1" name="Picture 6" descr="2010-2011 Ecosphere Mystery Inside Pic"/>
          <p:cNvPicPr preferRelativeResize="0">
            <a:picLocks noChangeArrowheads="1"/>
          </p:cNvPicPr>
          <p:nvPr/>
        </p:nvPicPr>
        <p:blipFill rotWithShape="1">
          <a:blip r:embed="rId2">
            <a:extLst>
              <a:ext uri="{28A0092B-C50C-407E-A947-70E740481C1C}">
                <a14:useLocalDpi xmlns:a14="http://schemas.microsoft.com/office/drawing/2010/main" val="0"/>
              </a:ext>
            </a:extLst>
          </a:blip>
          <a:srcRect l="21739" t="10643" r="20471" b="33058"/>
          <a:stretch/>
        </p:blipFill>
        <p:spPr bwMode="auto">
          <a:xfrm>
            <a:off x="3200400" y="2819400"/>
            <a:ext cx="5943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0" name="Rectangle 2"/>
          <p:cNvSpPr>
            <a:spLocks noGrp="1" noChangeArrowheads="1"/>
          </p:cNvSpPr>
          <p:nvPr>
            <p:ph type="body" idx="1"/>
          </p:nvPr>
        </p:nvSpPr>
        <p:spPr>
          <a:xfrm>
            <a:off x="1752600" y="152400"/>
            <a:ext cx="8686800" cy="3357484"/>
          </a:xfrm>
        </p:spPr>
        <p:txBody>
          <a:bodyPr>
            <a:normAutofit lnSpcReduction="10000"/>
          </a:bodyPr>
          <a:lstStyle/>
          <a:p>
            <a:pPr marL="0" indent="0" algn="ctr">
              <a:buNone/>
            </a:pPr>
            <a:r>
              <a:rPr lang="en-US" b="1" dirty="0"/>
              <a:t>What About Life on Our Planet?</a:t>
            </a:r>
            <a:endParaRPr lang="en-US" dirty="0"/>
          </a:p>
          <a:p>
            <a:pPr marL="0" indent="0" algn="ctr">
              <a:buNone/>
            </a:pPr>
            <a:r>
              <a:rPr lang="en-US" sz="2600" i="1" dirty="0"/>
              <a:t>Now let’s relate what we learned from our lab to the cellular processes: photosynthesis and respiration.</a:t>
            </a:r>
          </a:p>
          <a:p>
            <a:pPr marL="0" indent="0" algn="just">
              <a:buNone/>
            </a:pPr>
            <a:r>
              <a:rPr lang="en-US" b="1" u="sng" dirty="0"/>
              <a:t>Cellular Respiration</a:t>
            </a:r>
            <a:r>
              <a:rPr lang="en-US" b="1" dirty="0"/>
              <a:t> </a:t>
            </a:r>
            <a:r>
              <a:rPr lang="en-US" dirty="0"/>
              <a:t>occurs inside the </a:t>
            </a:r>
            <a:r>
              <a:rPr lang="en-US" b="1" u="sng" dirty="0"/>
              <a:t>mitochondria</a:t>
            </a:r>
            <a:r>
              <a:rPr lang="en-US" b="1" dirty="0"/>
              <a:t> </a:t>
            </a:r>
            <a:r>
              <a:rPr lang="en-US" dirty="0"/>
              <a:t>of the ANIMAL and PLANT cells.  It uses the </a:t>
            </a:r>
            <a:r>
              <a:rPr lang="en-US" b="1" u="sng" dirty="0"/>
              <a:t>Oxygen</a:t>
            </a:r>
            <a:r>
              <a:rPr lang="en-US" b="1" dirty="0"/>
              <a:t> </a:t>
            </a:r>
            <a:r>
              <a:rPr lang="en-US" dirty="0"/>
              <a:t>and </a:t>
            </a:r>
            <a:r>
              <a:rPr lang="en-US" b="1" u="sng" dirty="0"/>
              <a:t>Glucose</a:t>
            </a:r>
            <a:r>
              <a:rPr lang="en-US" dirty="0"/>
              <a:t> made by PLANTS to create </a:t>
            </a:r>
            <a:r>
              <a:rPr lang="en-US" b="1" u="sng" dirty="0"/>
              <a:t>Energy</a:t>
            </a:r>
            <a:r>
              <a:rPr lang="en-US" b="1" dirty="0"/>
              <a:t> (</a:t>
            </a:r>
            <a:r>
              <a:rPr lang="en-US" b="1" u="sng" dirty="0"/>
              <a:t>ATP</a:t>
            </a:r>
            <a:r>
              <a:rPr lang="en-US" b="1" dirty="0"/>
              <a:t>) </a:t>
            </a:r>
            <a:r>
              <a:rPr lang="en-US" dirty="0"/>
              <a:t>for daily cell processes and also creates </a:t>
            </a:r>
            <a:r>
              <a:rPr lang="en-US" b="1" u="sng" dirty="0"/>
              <a:t>Carbon Dioxide</a:t>
            </a:r>
            <a:r>
              <a:rPr lang="en-US" b="1" dirty="0"/>
              <a:t> </a:t>
            </a:r>
            <a:r>
              <a:rPr lang="en-US" dirty="0"/>
              <a:t>and </a:t>
            </a:r>
            <a:r>
              <a:rPr lang="en-US" b="1" u="sng" dirty="0"/>
              <a:t>Water</a:t>
            </a:r>
            <a:r>
              <a:rPr lang="en-US" b="1" dirty="0"/>
              <a:t> </a:t>
            </a:r>
            <a:r>
              <a:rPr lang="en-US" dirty="0"/>
              <a:t>as waste.</a:t>
            </a:r>
            <a:endParaRPr lang="en-US" u="sng" dirty="0"/>
          </a:p>
        </p:txBody>
      </p:sp>
      <p:sp>
        <p:nvSpPr>
          <p:cNvPr id="6" name="AutoShape 4"/>
          <p:cNvSpPr>
            <a:spLocks noChangeArrowheads="1"/>
          </p:cNvSpPr>
          <p:nvPr/>
        </p:nvSpPr>
        <p:spPr bwMode="auto">
          <a:xfrm rot="10800000">
            <a:off x="2895600" y="3962400"/>
            <a:ext cx="6553200" cy="2743201"/>
          </a:xfrm>
          <a:custGeom>
            <a:avLst/>
            <a:gdLst>
              <a:gd name="T0" fmla="*/ 2147483647 w 21600"/>
              <a:gd name="T1" fmla="*/ 461405243 h 21600"/>
              <a:gd name="T2" fmla="*/ 2147483647 w 21600"/>
              <a:gd name="T3" fmla="*/ 2147483647 h 21600"/>
              <a:gd name="T4" fmla="*/ 2147483647 w 21600"/>
              <a:gd name="T5" fmla="*/ 2147483647 h 21600"/>
              <a:gd name="T6" fmla="*/ 2147483647 w 21600"/>
              <a:gd name="T7" fmla="*/ 802333093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3590" y="7789"/>
                </a:moveTo>
                <a:cubicBezTo>
                  <a:pt x="12831" y="7085"/>
                  <a:pt x="11834" y="6695"/>
                  <a:pt x="10800" y="6695"/>
                </a:cubicBezTo>
                <a:cubicBezTo>
                  <a:pt x="8849" y="6694"/>
                  <a:pt x="7168" y="8067"/>
                  <a:pt x="6778" y="9978"/>
                </a:cubicBezTo>
                <a:lnTo>
                  <a:pt x="218" y="8638"/>
                </a:lnTo>
                <a:cubicBezTo>
                  <a:pt x="1245" y="3610"/>
                  <a:pt x="5668" y="-1"/>
                  <a:pt x="10800" y="0"/>
                </a:cubicBezTo>
                <a:cubicBezTo>
                  <a:pt x="13522" y="0"/>
                  <a:pt x="16145" y="1028"/>
                  <a:pt x="18141" y="2879"/>
                </a:cubicBezTo>
                <a:lnTo>
                  <a:pt x="19977" y="899"/>
                </a:lnTo>
                <a:lnTo>
                  <a:pt x="20301" y="9445"/>
                </a:lnTo>
                <a:lnTo>
                  <a:pt x="11755" y="9769"/>
                </a:lnTo>
                <a:lnTo>
                  <a:pt x="13590" y="7789"/>
                </a:lnTo>
                <a:close/>
              </a:path>
            </a:pathLst>
          </a:custGeom>
          <a:solidFill>
            <a:srgbClr val="FFFFFF"/>
          </a:solidFill>
          <a:ln w="9525">
            <a:solidFill>
              <a:srgbClr val="000000"/>
            </a:solidFill>
            <a:miter lim="800000"/>
            <a:headEnd/>
            <a:tailEnd/>
          </a:ln>
        </p:spPr>
        <p:txBody>
          <a:bodyPr/>
          <a:lstStyle/>
          <a:p>
            <a:endParaRPr lang="en-US"/>
          </a:p>
        </p:txBody>
      </p:sp>
      <p:sp>
        <p:nvSpPr>
          <p:cNvPr id="7" name="WordArt 6"/>
          <p:cNvSpPr>
            <a:spLocks noChangeArrowheads="1" noChangeShapeType="1" noTextEdit="1"/>
          </p:cNvSpPr>
          <p:nvPr/>
        </p:nvSpPr>
        <p:spPr bwMode="auto">
          <a:xfrm>
            <a:off x="3581400" y="5791200"/>
            <a:ext cx="5410200" cy="304800"/>
          </a:xfrm>
          <a:prstGeom prst="rect">
            <a:avLst/>
          </a:prstGeom>
        </p:spPr>
        <p:txBody>
          <a:bodyPr wrap="none" fromWordArt="1">
            <a:prstTxWarp prst="textArchDown">
              <a:avLst/>
            </a:prstTxWarp>
          </a:bodyPr>
          <a:lstStyle/>
          <a:p>
            <a:pPr algn="ctr">
              <a:defRPr/>
            </a:pPr>
            <a:r>
              <a:rPr lang="pt-BR" sz="2000" kern="10" dirty="0">
                <a:ln w="9525">
                  <a:solidFill>
                    <a:srgbClr val="000000"/>
                  </a:solidFill>
                  <a:round/>
                  <a:headEnd/>
                  <a:tailEnd/>
                </a:ln>
                <a:solidFill>
                  <a:srgbClr val="000000"/>
                </a:solidFill>
                <a:latin typeface="+mj-lt"/>
              </a:rPr>
              <a:t>C</a:t>
            </a:r>
            <a:r>
              <a:rPr lang="pt-BR" sz="2000" kern="10" baseline="-25000" dirty="0">
                <a:ln w="9525">
                  <a:solidFill>
                    <a:srgbClr val="000000"/>
                  </a:solidFill>
                  <a:round/>
                  <a:headEnd/>
                  <a:tailEnd/>
                </a:ln>
                <a:solidFill>
                  <a:srgbClr val="000000"/>
                </a:solidFill>
                <a:latin typeface="+mj-lt"/>
              </a:rPr>
              <a:t>6</a:t>
            </a:r>
            <a:r>
              <a:rPr lang="pt-BR" sz="2000" kern="10" dirty="0">
                <a:ln w="9525">
                  <a:solidFill>
                    <a:srgbClr val="000000"/>
                  </a:solidFill>
                  <a:round/>
                  <a:headEnd/>
                  <a:tailEnd/>
                </a:ln>
                <a:solidFill>
                  <a:srgbClr val="000000"/>
                </a:solidFill>
                <a:latin typeface="+mj-lt"/>
              </a:rPr>
              <a:t>H</a:t>
            </a:r>
            <a:r>
              <a:rPr lang="pt-BR" sz="2000" kern="10" baseline="-25000" dirty="0">
                <a:ln w="9525">
                  <a:solidFill>
                    <a:srgbClr val="000000"/>
                  </a:solidFill>
                  <a:round/>
                  <a:headEnd/>
                  <a:tailEnd/>
                </a:ln>
                <a:solidFill>
                  <a:srgbClr val="000000"/>
                </a:solidFill>
                <a:latin typeface="+mj-lt"/>
              </a:rPr>
              <a:t>12</a:t>
            </a:r>
            <a:r>
              <a:rPr lang="pt-BR" sz="2000" kern="10" dirty="0">
                <a:ln w="9525">
                  <a:solidFill>
                    <a:srgbClr val="000000"/>
                  </a:solidFill>
                  <a:round/>
                  <a:headEnd/>
                  <a:tailEnd/>
                </a:ln>
                <a:solidFill>
                  <a:srgbClr val="000000"/>
                </a:solidFill>
                <a:latin typeface="+mj-lt"/>
              </a:rPr>
              <a:t>O</a:t>
            </a:r>
            <a:r>
              <a:rPr lang="pt-BR" sz="2000" kern="10" baseline="-25000" dirty="0">
                <a:ln w="9525">
                  <a:solidFill>
                    <a:srgbClr val="000000"/>
                  </a:solidFill>
                  <a:round/>
                  <a:headEnd/>
                  <a:tailEnd/>
                </a:ln>
                <a:solidFill>
                  <a:srgbClr val="000000"/>
                </a:solidFill>
                <a:latin typeface="+mj-lt"/>
              </a:rPr>
              <a:t>6</a:t>
            </a:r>
            <a:r>
              <a:rPr lang="pt-BR" sz="2000" kern="10" dirty="0">
                <a:ln w="9525">
                  <a:solidFill>
                    <a:srgbClr val="000000"/>
                  </a:solidFill>
                  <a:round/>
                  <a:headEnd/>
                  <a:tailEnd/>
                </a:ln>
                <a:solidFill>
                  <a:srgbClr val="000000"/>
                </a:solidFill>
                <a:latin typeface="+mj-lt"/>
              </a:rPr>
              <a:t> +  O</a:t>
            </a:r>
            <a:r>
              <a:rPr lang="pt-BR" sz="2000" kern="10" baseline="-25000" dirty="0">
                <a:ln w="9525">
                  <a:solidFill>
                    <a:srgbClr val="000000"/>
                  </a:solidFill>
                  <a:round/>
                  <a:headEnd/>
                  <a:tailEnd/>
                </a:ln>
                <a:solidFill>
                  <a:srgbClr val="000000"/>
                </a:solidFill>
                <a:latin typeface="+mj-lt"/>
              </a:rPr>
              <a:t>2</a:t>
            </a:r>
            <a:r>
              <a:rPr lang="pt-BR" sz="2000" kern="10" dirty="0">
                <a:ln w="9525">
                  <a:solidFill>
                    <a:srgbClr val="000000"/>
                  </a:solidFill>
                  <a:round/>
                  <a:headEnd/>
                  <a:tailEnd/>
                </a:ln>
                <a:solidFill>
                  <a:srgbClr val="000000"/>
                </a:solidFill>
                <a:latin typeface="+mj-lt"/>
              </a:rPr>
              <a:t> =&gt; H</a:t>
            </a:r>
            <a:r>
              <a:rPr lang="pt-BR" sz="2000" kern="10" baseline="-25000" dirty="0">
                <a:ln w="9525">
                  <a:solidFill>
                    <a:srgbClr val="000000"/>
                  </a:solidFill>
                  <a:round/>
                  <a:headEnd/>
                  <a:tailEnd/>
                </a:ln>
                <a:solidFill>
                  <a:srgbClr val="000000"/>
                </a:solidFill>
                <a:latin typeface="+mj-lt"/>
              </a:rPr>
              <a:t>2</a:t>
            </a:r>
            <a:r>
              <a:rPr lang="pt-BR" sz="2000" kern="10" dirty="0">
                <a:ln w="9525">
                  <a:solidFill>
                    <a:srgbClr val="000000"/>
                  </a:solidFill>
                  <a:round/>
                  <a:headEnd/>
                  <a:tailEnd/>
                </a:ln>
                <a:solidFill>
                  <a:srgbClr val="000000"/>
                </a:solidFill>
                <a:latin typeface="+mj-lt"/>
              </a:rPr>
              <a:t>O + CO</a:t>
            </a:r>
            <a:r>
              <a:rPr lang="pt-BR" sz="2000" kern="10" baseline="-25000" dirty="0">
                <a:ln w="9525">
                  <a:solidFill>
                    <a:srgbClr val="000000"/>
                  </a:solidFill>
                  <a:round/>
                  <a:headEnd/>
                  <a:tailEnd/>
                </a:ln>
                <a:solidFill>
                  <a:srgbClr val="000000"/>
                </a:solidFill>
                <a:latin typeface="+mj-lt"/>
              </a:rPr>
              <a:t>2 </a:t>
            </a:r>
            <a:r>
              <a:rPr lang="pt-BR" sz="2000" kern="10" dirty="0">
                <a:ln w="9525">
                  <a:solidFill>
                    <a:srgbClr val="000000"/>
                  </a:solidFill>
                  <a:round/>
                  <a:headEnd/>
                  <a:tailEnd/>
                </a:ln>
                <a:solidFill>
                  <a:srgbClr val="000000"/>
                </a:solidFill>
                <a:latin typeface="+mj-lt"/>
              </a:rPr>
              <a:t>+ ENERGY (ATP)</a:t>
            </a:r>
            <a:endParaRPr lang="en-US" sz="2000" kern="10" dirty="0">
              <a:ln w="9525">
                <a:solidFill>
                  <a:srgbClr val="000000"/>
                </a:solidFill>
                <a:round/>
                <a:headEnd/>
                <a:tailEnd/>
              </a:ln>
              <a:solidFill>
                <a:srgbClr val="000000"/>
              </a:solidFill>
              <a:latin typeface="+mj-lt"/>
            </a:endParaRPr>
          </a:p>
        </p:txBody>
      </p:sp>
      <p:sp>
        <p:nvSpPr>
          <p:cNvPr id="8" name="TextBox 7"/>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2085458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02" name="Group 3"/>
          <p:cNvGrpSpPr>
            <a:grpSpLocks/>
          </p:cNvGrpSpPr>
          <p:nvPr/>
        </p:nvGrpSpPr>
        <p:grpSpPr bwMode="auto">
          <a:xfrm rot="5400000">
            <a:off x="3489612" y="-975012"/>
            <a:ext cx="5491886" cy="8356310"/>
            <a:chOff x="8280" y="-962"/>
            <a:chExt cx="7020" cy="13276"/>
          </a:xfrm>
        </p:grpSpPr>
        <p:pic>
          <p:nvPicPr>
            <p:cNvPr id="102406" name="Picture 4" descr="2010-2011 Ecosphere Mystery Inside Pic"/>
            <p:cNvPicPr>
              <a:picLocks noChangeAspect="1" noChangeArrowheads="1"/>
            </p:cNvPicPr>
            <p:nvPr/>
          </p:nvPicPr>
          <p:blipFill rotWithShape="1">
            <a:blip r:embed="rId2">
              <a:extLst>
                <a:ext uri="{28A0092B-C50C-407E-A947-70E740481C1C}">
                  <a14:useLocalDpi xmlns:a14="http://schemas.microsoft.com/office/drawing/2010/main" val="0"/>
                </a:ext>
              </a:extLst>
            </a:blip>
            <a:srcRect l="14902" t="17404" r="30605" b="21239"/>
            <a:stretch/>
          </p:blipFill>
          <p:spPr bwMode="auto">
            <a:xfrm>
              <a:off x="9546" y="-962"/>
              <a:ext cx="4773" cy="1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7" name="AutoShape 5"/>
            <p:cNvSpPr>
              <a:spLocks noChangeArrowheads="1"/>
            </p:cNvSpPr>
            <p:nvPr/>
          </p:nvSpPr>
          <p:spPr bwMode="auto">
            <a:xfrm rot="5400000">
              <a:off x="7358" y="3687"/>
              <a:ext cx="11743" cy="4140"/>
            </a:xfrm>
            <a:custGeom>
              <a:avLst/>
              <a:gdLst>
                <a:gd name="T0" fmla="*/ 106 w 21600"/>
                <a:gd name="T1" fmla="*/ 4 h 21600"/>
                <a:gd name="T2" fmla="*/ 49 w 21600"/>
                <a:gd name="T3" fmla="*/ 66 h 21600"/>
                <a:gd name="T4" fmla="*/ 135 w 21600"/>
                <a:gd name="T5" fmla="*/ 48 h 21600"/>
                <a:gd name="T6" fmla="*/ 282 w 21600"/>
                <a:gd name="T7" fmla="*/ 6 h 21600"/>
                <a:gd name="T8" fmla="*/ 287 w 21600"/>
                <a:gd name="T9" fmla="*/ 67 h 21600"/>
                <a:gd name="T10" fmla="*/ 166 w 21600"/>
                <a:gd name="T11" fmla="*/ 69 h 21600"/>
                <a:gd name="T12" fmla="*/ 0 60000 65536"/>
                <a:gd name="T13" fmla="*/ 0 60000 65536"/>
                <a:gd name="T14" fmla="*/ 0 60000 65536"/>
                <a:gd name="T15" fmla="*/ 0 60000 65536"/>
                <a:gd name="T16" fmla="*/ 0 60000 65536"/>
                <a:gd name="T17" fmla="*/ 0 60000 65536"/>
                <a:gd name="T18" fmla="*/ 3161 w 21600"/>
                <a:gd name="T19" fmla="*/ 3162 h 21600"/>
                <a:gd name="T20" fmla="*/ 18439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3590" y="7789"/>
                  </a:moveTo>
                  <a:cubicBezTo>
                    <a:pt x="12831" y="7085"/>
                    <a:pt x="11834" y="6695"/>
                    <a:pt x="10800" y="6695"/>
                  </a:cubicBezTo>
                  <a:cubicBezTo>
                    <a:pt x="8849" y="6694"/>
                    <a:pt x="7168" y="8067"/>
                    <a:pt x="6778" y="9978"/>
                  </a:cubicBezTo>
                  <a:lnTo>
                    <a:pt x="218" y="8638"/>
                  </a:lnTo>
                  <a:cubicBezTo>
                    <a:pt x="1245" y="3610"/>
                    <a:pt x="5668" y="-1"/>
                    <a:pt x="10800" y="0"/>
                  </a:cubicBezTo>
                  <a:cubicBezTo>
                    <a:pt x="13522" y="0"/>
                    <a:pt x="16145" y="1028"/>
                    <a:pt x="18141" y="2879"/>
                  </a:cubicBezTo>
                  <a:lnTo>
                    <a:pt x="19977" y="899"/>
                  </a:lnTo>
                  <a:lnTo>
                    <a:pt x="20301" y="9445"/>
                  </a:lnTo>
                  <a:lnTo>
                    <a:pt x="11755" y="9769"/>
                  </a:lnTo>
                  <a:lnTo>
                    <a:pt x="13590" y="7789"/>
                  </a:lnTo>
                  <a:close/>
                </a:path>
              </a:pathLst>
            </a:custGeom>
            <a:solidFill>
              <a:srgbClr val="FFFFFF"/>
            </a:solidFill>
            <a:ln w="9525">
              <a:solidFill>
                <a:srgbClr val="000000"/>
              </a:solidFill>
              <a:miter lim="800000"/>
              <a:headEnd/>
              <a:tailEnd/>
            </a:ln>
          </p:spPr>
          <p:txBody>
            <a:bodyPr/>
            <a:lstStyle/>
            <a:p>
              <a:endParaRPr lang="en-US"/>
            </a:p>
          </p:txBody>
        </p:sp>
        <p:sp>
          <p:nvSpPr>
            <p:cNvPr id="102408" name="AutoShape 6"/>
            <p:cNvSpPr>
              <a:spLocks noChangeArrowheads="1"/>
            </p:cNvSpPr>
            <p:nvPr/>
          </p:nvSpPr>
          <p:spPr bwMode="auto">
            <a:xfrm rot="16200000">
              <a:off x="4236" y="3566"/>
              <a:ext cx="12227" cy="4140"/>
            </a:xfrm>
            <a:custGeom>
              <a:avLst/>
              <a:gdLst>
                <a:gd name="T0" fmla="*/ 106 w 21600"/>
                <a:gd name="T1" fmla="*/ 4 h 21600"/>
                <a:gd name="T2" fmla="*/ 49 w 21600"/>
                <a:gd name="T3" fmla="*/ 66 h 21600"/>
                <a:gd name="T4" fmla="*/ 135 w 21600"/>
                <a:gd name="T5" fmla="*/ 48 h 21600"/>
                <a:gd name="T6" fmla="*/ 282 w 21600"/>
                <a:gd name="T7" fmla="*/ 6 h 21600"/>
                <a:gd name="T8" fmla="*/ 287 w 21600"/>
                <a:gd name="T9" fmla="*/ 67 h 21600"/>
                <a:gd name="T10" fmla="*/ 166 w 21600"/>
                <a:gd name="T11" fmla="*/ 69 h 21600"/>
                <a:gd name="T12" fmla="*/ 0 60000 65536"/>
                <a:gd name="T13" fmla="*/ 0 60000 65536"/>
                <a:gd name="T14" fmla="*/ 0 60000 65536"/>
                <a:gd name="T15" fmla="*/ 0 60000 65536"/>
                <a:gd name="T16" fmla="*/ 0 60000 65536"/>
                <a:gd name="T17" fmla="*/ 0 60000 65536"/>
                <a:gd name="T18" fmla="*/ 3161 w 21600"/>
                <a:gd name="T19" fmla="*/ 3162 h 21600"/>
                <a:gd name="T20" fmla="*/ 18439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3590" y="7789"/>
                  </a:moveTo>
                  <a:cubicBezTo>
                    <a:pt x="12831" y="7085"/>
                    <a:pt x="11834" y="6695"/>
                    <a:pt x="10800" y="6695"/>
                  </a:cubicBezTo>
                  <a:cubicBezTo>
                    <a:pt x="8849" y="6694"/>
                    <a:pt x="7168" y="8067"/>
                    <a:pt x="6778" y="9978"/>
                  </a:cubicBezTo>
                  <a:lnTo>
                    <a:pt x="218" y="8638"/>
                  </a:lnTo>
                  <a:cubicBezTo>
                    <a:pt x="1245" y="3610"/>
                    <a:pt x="5668" y="-1"/>
                    <a:pt x="10800" y="0"/>
                  </a:cubicBezTo>
                  <a:cubicBezTo>
                    <a:pt x="13522" y="0"/>
                    <a:pt x="16145" y="1028"/>
                    <a:pt x="18141" y="2879"/>
                  </a:cubicBezTo>
                  <a:lnTo>
                    <a:pt x="19977" y="899"/>
                  </a:lnTo>
                  <a:lnTo>
                    <a:pt x="20301" y="9445"/>
                  </a:lnTo>
                  <a:lnTo>
                    <a:pt x="11755" y="9769"/>
                  </a:lnTo>
                  <a:lnTo>
                    <a:pt x="13590" y="7789"/>
                  </a:lnTo>
                  <a:close/>
                </a:path>
              </a:pathLst>
            </a:custGeom>
            <a:solidFill>
              <a:srgbClr val="FFFFFF"/>
            </a:solidFill>
            <a:ln w="9525">
              <a:solidFill>
                <a:srgbClr val="000000"/>
              </a:solidFill>
              <a:miter lim="800000"/>
              <a:headEnd/>
              <a:tailEnd/>
            </a:ln>
          </p:spPr>
          <p:txBody>
            <a:bodyPr/>
            <a:lstStyle/>
            <a:p>
              <a:endParaRPr lang="en-US"/>
            </a:p>
          </p:txBody>
        </p:sp>
      </p:grpSp>
      <p:sp>
        <p:nvSpPr>
          <p:cNvPr id="102403" name="Rectangle 7"/>
          <p:cNvSpPr>
            <a:spLocks noChangeArrowheads="1"/>
          </p:cNvSpPr>
          <p:nvPr/>
        </p:nvSpPr>
        <p:spPr bwMode="auto">
          <a:xfrm>
            <a:off x="1676400" y="6110288"/>
            <a:ext cx="883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dirty="0"/>
              <a:t>They’re backwards of one another!!!</a:t>
            </a:r>
            <a:r>
              <a:rPr lang="en-US" sz="2800" dirty="0"/>
              <a:t> </a:t>
            </a:r>
            <a:r>
              <a:rPr lang="en-US" sz="2800" b="1" dirty="0">
                <a:solidFill>
                  <a:schemeClr val="tx2"/>
                </a:solidFill>
              </a:rPr>
              <a:t>It’s a Cycle!...</a:t>
            </a:r>
          </a:p>
        </p:txBody>
      </p:sp>
      <p:sp>
        <p:nvSpPr>
          <p:cNvPr id="98308" name="WordArt 8"/>
          <p:cNvSpPr>
            <a:spLocks noChangeArrowheads="1" noChangeShapeType="1" noTextEdit="1"/>
          </p:cNvSpPr>
          <p:nvPr/>
        </p:nvSpPr>
        <p:spPr bwMode="auto">
          <a:xfrm>
            <a:off x="3505200" y="1104900"/>
            <a:ext cx="5619750" cy="723900"/>
          </a:xfrm>
          <a:prstGeom prst="rect">
            <a:avLst/>
          </a:prstGeom>
        </p:spPr>
        <p:txBody>
          <a:bodyPr spcFirstLastPara="1" wrap="none" fromWordArt="1">
            <a:prstTxWarp prst="textArchUp">
              <a:avLst>
                <a:gd name="adj" fmla="val 10800000"/>
              </a:avLst>
            </a:prstTxWarp>
          </a:bodyPr>
          <a:lstStyle/>
          <a:p>
            <a:pPr algn="ctr">
              <a:defRPr/>
            </a:pPr>
            <a:r>
              <a:rPr lang="pt-BR" sz="2000" kern="10" dirty="0">
                <a:ln w="9525">
                  <a:solidFill>
                    <a:srgbClr val="000000"/>
                  </a:solidFill>
                  <a:round/>
                  <a:headEnd/>
                  <a:tailEnd/>
                </a:ln>
                <a:solidFill>
                  <a:srgbClr val="000000"/>
                </a:solidFill>
              </a:rPr>
              <a:t>H</a:t>
            </a:r>
            <a:r>
              <a:rPr lang="pt-BR" sz="2000" kern="10" baseline="-25000" dirty="0">
                <a:ln w="9525">
                  <a:solidFill>
                    <a:srgbClr val="000000"/>
                  </a:solidFill>
                  <a:round/>
                  <a:headEnd/>
                  <a:tailEnd/>
                </a:ln>
                <a:solidFill>
                  <a:srgbClr val="000000"/>
                </a:solidFill>
              </a:rPr>
              <a:t>2</a:t>
            </a:r>
            <a:r>
              <a:rPr lang="pt-BR" sz="2000" kern="10" dirty="0">
                <a:ln w="9525">
                  <a:solidFill>
                    <a:srgbClr val="000000"/>
                  </a:solidFill>
                  <a:round/>
                  <a:headEnd/>
                  <a:tailEnd/>
                </a:ln>
                <a:solidFill>
                  <a:srgbClr val="000000"/>
                </a:solidFill>
              </a:rPr>
              <a:t>O + CO</a:t>
            </a:r>
            <a:r>
              <a:rPr lang="pt-BR" sz="2000" kern="10" baseline="-25000" dirty="0">
                <a:ln w="9525">
                  <a:solidFill>
                    <a:srgbClr val="000000"/>
                  </a:solidFill>
                  <a:round/>
                  <a:headEnd/>
                  <a:tailEnd/>
                </a:ln>
                <a:solidFill>
                  <a:srgbClr val="000000"/>
                </a:solidFill>
              </a:rPr>
              <a:t>2</a:t>
            </a:r>
            <a:r>
              <a:rPr lang="pt-BR" sz="2000" kern="10" dirty="0">
                <a:ln w="9525">
                  <a:solidFill>
                    <a:srgbClr val="000000"/>
                  </a:solidFill>
                  <a:round/>
                  <a:headEnd/>
                  <a:tailEnd/>
                </a:ln>
                <a:solidFill>
                  <a:srgbClr val="000000"/>
                </a:solidFill>
              </a:rPr>
              <a:t> + sunlight =&gt; C</a:t>
            </a:r>
            <a:r>
              <a:rPr lang="pt-BR" sz="2000" kern="10" baseline="-25000" dirty="0">
                <a:ln w="9525">
                  <a:solidFill>
                    <a:srgbClr val="000000"/>
                  </a:solidFill>
                  <a:round/>
                  <a:headEnd/>
                  <a:tailEnd/>
                </a:ln>
                <a:solidFill>
                  <a:srgbClr val="000000"/>
                </a:solidFill>
              </a:rPr>
              <a:t>6</a:t>
            </a:r>
            <a:r>
              <a:rPr lang="pt-BR" sz="2000" kern="10" dirty="0">
                <a:ln w="9525">
                  <a:solidFill>
                    <a:srgbClr val="000000"/>
                  </a:solidFill>
                  <a:round/>
                  <a:headEnd/>
                  <a:tailEnd/>
                </a:ln>
                <a:solidFill>
                  <a:srgbClr val="000000"/>
                </a:solidFill>
              </a:rPr>
              <a:t>H</a:t>
            </a:r>
            <a:r>
              <a:rPr lang="pt-BR" sz="2000" kern="10" baseline="-25000" dirty="0">
                <a:ln w="9525">
                  <a:solidFill>
                    <a:srgbClr val="000000"/>
                  </a:solidFill>
                  <a:round/>
                  <a:headEnd/>
                  <a:tailEnd/>
                </a:ln>
                <a:solidFill>
                  <a:srgbClr val="000000"/>
                </a:solidFill>
              </a:rPr>
              <a:t>12</a:t>
            </a:r>
            <a:r>
              <a:rPr lang="pt-BR" sz="2000" kern="10" dirty="0">
                <a:ln w="9525">
                  <a:solidFill>
                    <a:srgbClr val="000000"/>
                  </a:solidFill>
                  <a:round/>
                  <a:headEnd/>
                  <a:tailEnd/>
                </a:ln>
                <a:solidFill>
                  <a:srgbClr val="000000"/>
                </a:solidFill>
              </a:rPr>
              <a:t>O</a:t>
            </a:r>
            <a:r>
              <a:rPr lang="pt-BR" sz="2000" kern="10" baseline="-25000" dirty="0">
                <a:ln w="9525">
                  <a:solidFill>
                    <a:srgbClr val="000000"/>
                  </a:solidFill>
                  <a:round/>
                  <a:headEnd/>
                  <a:tailEnd/>
                </a:ln>
                <a:solidFill>
                  <a:srgbClr val="000000"/>
                </a:solidFill>
              </a:rPr>
              <a:t>6</a:t>
            </a:r>
            <a:r>
              <a:rPr lang="pt-BR" sz="2000" kern="10" dirty="0">
                <a:ln w="9525">
                  <a:solidFill>
                    <a:srgbClr val="000000"/>
                  </a:solidFill>
                  <a:round/>
                  <a:headEnd/>
                  <a:tailEnd/>
                </a:ln>
                <a:solidFill>
                  <a:srgbClr val="000000"/>
                </a:solidFill>
              </a:rPr>
              <a:t> +  O</a:t>
            </a:r>
            <a:r>
              <a:rPr lang="pt-BR" sz="2000" kern="10" baseline="-25000" dirty="0">
                <a:ln w="9525">
                  <a:solidFill>
                    <a:srgbClr val="000000"/>
                  </a:solidFill>
                  <a:round/>
                  <a:headEnd/>
                  <a:tailEnd/>
                </a:ln>
                <a:solidFill>
                  <a:srgbClr val="000000"/>
                </a:solidFill>
              </a:rPr>
              <a:t>2</a:t>
            </a:r>
            <a:endParaRPr lang="en-US" sz="2000" kern="10" baseline="-25000" dirty="0">
              <a:ln w="9525">
                <a:solidFill>
                  <a:srgbClr val="000000"/>
                </a:solidFill>
                <a:round/>
                <a:headEnd/>
                <a:tailEnd/>
              </a:ln>
              <a:solidFill>
                <a:srgbClr val="000000"/>
              </a:solidFill>
            </a:endParaRPr>
          </a:p>
        </p:txBody>
      </p:sp>
      <p:sp>
        <p:nvSpPr>
          <p:cNvPr id="98309" name="WordArt 9"/>
          <p:cNvSpPr>
            <a:spLocks noChangeArrowheads="1" noChangeShapeType="1" noTextEdit="1"/>
          </p:cNvSpPr>
          <p:nvPr/>
        </p:nvSpPr>
        <p:spPr bwMode="auto">
          <a:xfrm>
            <a:off x="3200400" y="4876800"/>
            <a:ext cx="5867400" cy="457200"/>
          </a:xfrm>
          <a:prstGeom prst="rect">
            <a:avLst/>
          </a:prstGeom>
        </p:spPr>
        <p:txBody>
          <a:bodyPr wrap="none" fromWordArt="1">
            <a:prstTxWarp prst="textArchDown">
              <a:avLst/>
            </a:prstTxWarp>
          </a:bodyPr>
          <a:lstStyle/>
          <a:p>
            <a:pPr algn="ctr">
              <a:defRPr/>
            </a:pPr>
            <a:r>
              <a:rPr lang="pt-BR" sz="2000" kern="10" dirty="0">
                <a:ln w="9525">
                  <a:solidFill>
                    <a:srgbClr val="000000"/>
                  </a:solidFill>
                  <a:round/>
                  <a:headEnd/>
                  <a:tailEnd/>
                </a:ln>
                <a:solidFill>
                  <a:srgbClr val="000000"/>
                </a:solidFill>
              </a:rPr>
              <a:t>C</a:t>
            </a:r>
            <a:r>
              <a:rPr lang="pt-BR" sz="2000" kern="10" baseline="-25000" dirty="0">
                <a:ln w="9525">
                  <a:solidFill>
                    <a:srgbClr val="000000"/>
                  </a:solidFill>
                  <a:round/>
                  <a:headEnd/>
                  <a:tailEnd/>
                </a:ln>
                <a:solidFill>
                  <a:srgbClr val="000000"/>
                </a:solidFill>
              </a:rPr>
              <a:t>6</a:t>
            </a:r>
            <a:r>
              <a:rPr lang="pt-BR" sz="2000" kern="10" dirty="0">
                <a:ln w="9525">
                  <a:solidFill>
                    <a:srgbClr val="000000"/>
                  </a:solidFill>
                  <a:round/>
                  <a:headEnd/>
                  <a:tailEnd/>
                </a:ln>
                <a:solidFill>
                  <a:srgbClr val="000000"/>
                </a:solidFill>
              </a:rPr>
              <a:t>H</a:t>
            </a:r>
            <a:r>
              <a:rPr lang="pt-BR" sz="2000" kern="10" baseline="-25000" dirty="0">
                <a:ln w="9525">
                  <a:solidFill>
                    <a:srgbClr val="000000"/>
                  </a:solidFill>
                  <a:round/>
                  <a:headEnd/>
                  <a:tailEnd/>
                </a:ln>
                <a:solidFill>
                  <a:srgbClr val="000000"/>
                </a:solidFill>
              </a:rPr>
              <a:t>12</a:t>
            </a:r>
            <a:r>
              <a:rPr lang="pt-BR" sz="2000" kern="10" dirty="0">
                <a:ln w="9525">
                  <a:solidFill>
                    <a:srgbClr val="000000"/>
                  </a:solidFill>
                  <a:round/>
                  <a:headEnd/>
                  <a:tailEnd/>
                </a:ln>
                <a:solidFill>
                  <a:srgbClr val="000000"/>
                </a:solidFill>
              </a:rPr>
              <a:t>O</a:t>
            </a:r>
            <a:r>
              <a:rPr lang="pt-BR" sz="2000" kern="10" baseline="-25000" dirty="0">
                <a:ln w="9525">
                  <a:solidFill>
                    <a:srgbClr val="000000"/>
                  </a:solidFill>
                  <a:round/>
                  <a:headEnd/>
                  <a:tailEnd/>
                </a:ln>
                <a:solidFill>
                  <a:srgbClr val="000000"/>
                </a:solidFill>
              </a:rPr>
              <a:t>6</a:t>
            </a:r>
            <a:r>
              <a:rPr lang="pt-BR" sz="2000" kern="10" dirty="0">
                <a:ln w="9525">
                  <a:solidFill>
                    <a:srgbClr val="000000"/>
                  </a:solidFill>
                  <a:round/>
                  <a:headEnd/>
                  <a:tailEnd/>
                </a:ln>
                <a:solidFill>
                  <a:srgbClr val="000000"/>
                </a:solidFill>
              </a:rPr>
              <a:t> +  O</a:t>
            </a:r>
            <a:r>
              <a:rPr lang="pt-BR" sz="2000" kern="10" baseline="-25000" dirty="0">
                <a:ln w="9525">
                  <a:solidFill>
                    <a:srgbClr val="000000"/>
                  </a:solidFill>
                  <a:round/>
                  <a:headEnd/>
                  <a:tailEnd/>
                </a:ln>
                <a:solidFill>
                  <a:srgbClr val="000000"/>
                </a:solidFill>
              </a:rPr>
              <a:t>2</a:t>
            </a:r>
            <a:r>
              <a:rPr lang="pt-BR" sz="2000" kern="10" dirty="0">
                <a:ln w="9525">
                  <a:solidFill>
                    <a:srgbClr val="000000"/>
                  </a:solidFill>
                  <a:round/>
                  <a:headEnd/>
                  <a:tailEnd/>
                </a:ln>
                <a:solidFill>
                  <a:srgbClr val="000000"/>
                </a:solidFill>
              </a:rPr>
              <a:t> =&gt; H</a:t>
            </a:r>
            <a:r>
              <a:rPr lang="pt-BR" sz="2000" kern="10" baseline="-25000" dirty="0">
                <a:ln w="9525">
                  <a:solidFill>
                    <a:srgbClr val="000000"/>
                  </a:solidFill>
                  <a:round/>
                  <a:headEnd/>
                  <a:tailEnd/>
                </a:ln>
                <a:solidFill>
                  <a:srgbClr val="000000"/>
                </a:solidFill>
              </a:rPr>
              <a:t>2</a:t>
            </a:r>
            <a:r>
              <a:rPr lang="pt-BR" sz="2000" kern="10" dirty="0">
                <a:ln w="9525">
                  <a:solidFill>
                    <a:srgbClr val="000000"/>
                  </a:solidFill>
                  <a:round/>
                  <a:headEnd/>
                  <a:tailEnd/>
                </a:ln>
                <a:solidFill>
                  <a:srgbClr val="000000"/>
                </a:solidFill>
              </a:rPr>
              <a:t>O + CO</a:t>
            </a:r>
            <a:r>
              <a:rPr lang="pt-BR" sz="2000" kern="10" baseline="-25000" dirty="0">
                <a:ln w="9525">
                  <a:solidFill>
                    <a:srgbClr val="000000"/>
                  </a:solidFill>
                  <a:round/>
                  <a:headEnd/>
                  <a:tailEnd/>
                </a:ln>
                <a:solidFill>
                  <a:srgbClr val="000000"/>
                </a:solidFill>
              </a:rPr>
              <a:t>2</a:t>
            </a:r>
            <a:r>
              <a:rPr lang="pt-BR" sz="2000" kern="10" dirty="0">
                <a:ln w="9525">
                  <a:solidFill>
                    <a:srgbClr val="000000"/>
                  </a:solidFill>
                  <a:round/>
                  <a:headEnd/>
                  <a:tailEnd/>
                </a:ln>
                <a:solidFill>
                  <a:srgbClr val="000000"/>
                </a:solidFill>
              </a:rPr>
              <a:t> + ENERGY (ATP)</a:t>
            </a:r>
            <a:endParaRPr lang="en-US" sz="2000" kern="10" dirty="0">
              <a:ln w="9525">
                <a:solidFill>
                  <a:srgbClr val="000000"/>
                </a:solidFill>
                <a:round/>
                <a:headEnd/>
                <a:tailEnd/>
              </a:ln>
              <a:solidFill>
                <a:srgbClr val="000000"/>
              </a:solidFill>
            </a:endParaRPr>
          </a:p>
        </p:txBody>
      </p:sp>
      <p:sp>
        <p:nvSpPr>
          <p:cNvPr id="9" name="TextBox 8"/>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4125432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1752600" y="1219200"/>
            <a:ext cx="4648200" cy="4572000"/>
          </a:xfrm>
        </p:spPr>
        <p:txBody>
          <a:bodyPr>
            <a:normAutofit lnSpcReduction="10000"/>
          </a:bodyPr>
          <a:lstStyle/>
          <a:p>
            <a:pPr marL="0" indent="0" algn="ctr">
              <a:buNone/>
            </a:pPr>
            <a:r>
              <a:rPr lang="en-US" sz="4000" b="1" dirty="0"/>
              <a:t>Cellular Processes:  Is There Life on Other Planets?</a:t>
            </a:r>
          </a:p>
          <a:p>
            <a:pPr marL="0" indent="0" algn="just">
              <a:buNone/>
            </a:pPr>
            <a:r>
              <a:rPr lang="en-US" b="1" dirty="0"/>
              <a:t>Objective:  </a:t>
            </a:r>
            <a:r>
              <a:rPr lang="en-US" dirty="0"/>
              <a:t>To determine what gases the </a:t>
            </a:r>
            <a:r>
              <a:rPr lang="en-US" dirty="0" err="1"/>
              <a:t>Herbarians</a:t>
            </a:r>
            <a:r>
              <a:rPr lang="en-US" dirty="0"/>
              <a:t> inhale and exhale and report back to your captain.</a:t>
            </a:r>
          </a:p>
          <a:p>
            <a:pPr marL="0" indent="0" algn="just">
              <a:buNone/>
            </a:pPr>
            <a:r>
              <a:rPr lang="en-US" b="1" dirty="0"/>
              <a:t>Hypothesis:  </a:t>
            </a:r>
            <a:r>
              <a:rPr lang="en-US" dirty="0"/>
              <a:t>What gases </a:t>
            </a:r>
            <a:r>
              <a:rPr lang="en-US" b="1" dirty="0"/>
              <a:t> </a:t>
            </a:r>
            <a:r>
              <a:rPr lang="en-US" dirty="0"/>
              <a:t>do you think  the </a:t>
            </a:r>
            <a:r>
              <a:rPr lang="en-US" dirty="0" err="1"/>
              <a:t>Herbarians</a:t>
            </a:r>
            <a:r>
              <a:rPr lang="en-US" dirty="0"/>
              <a:t> inhale and exhale?</a:t>
            </a:r>
          </a:p>
        </p:txBody>
      </p:sp>
      <p:pic>
        <p:nvPicPr>
          <p:cNvPr id="20482" name="Picture 2" descr="C:\Users\mzaher\AppData\Local\Microsoft\Windows\Temporary Internet Files\Content.IE5\BXUOCY66\MP90044660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1" y="914400"/>
            <a:ext cx="3942503" cy="5105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2119362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1752600" y="990600"/>
            <a:ext cx="4648200" cy="5029200"/>
          </a:xfrm>
        </p:spPr>
        <p:txBody>
          <a:bodyPr/>
          <a:lstStyle/>
          <a:p>
            <a:pPr marL="0" indent="0" algn="just">
              <a:buNone/>
            </a:pPr>
            <a:r>
              <a:rPr lang="en-US" b="1" dirty="0"/>
              <a:t>Background Information:</a:t>
            </a:r>
            <a:endParaRPr lang="en-US" dirty="0"/>
          </a:p>
          <a:p>
            <a:pPr marL="0" indent="0" algn="just">
              <a:buNone/>
            </a:pPr>
            <a:r>
              <a:rPr lang="en-US" dirty="0"/>
              <a:t>On earth, just like on planet </a:t>
            </a:r>
            <a:r>
              <a:rPr lang="en-US" dirty="0" err="1"/>
              <a:t>Chlorocytos</a:t>
            </a:r>
            <a:r>
              <a:rPr lang="en-US" dirty="0"/>
              <a:t>, nearly everything needs the gases in air to survive.  These gases help living things make their own food or convert their food into energy. Now let’s talk about what happens with plants and animals on earth!</a:t>
            </a:r>
          </a:p>
          <a:p>
            <a:pPr marL="0" indent="0" algn="ctr">
              <a:buNone/>
            </a:pPr>
            <a:r>
              <a:rPr lang="en-US" b="1" dirty="0"/>
              <a:t>So, Let’s Review!</a:t>
            </a:r>
          </a:p>
        </p:txBody>
      </p:sp>
      <p:pic>
        <p:nvPicPr>
          <p:cNvPr id="20482" name="Picture 2" descr="C:\Users\mzaher\AppData\Local\Microsoft\Windows\Temporary Internet Files\Content.IE5\BXUOCY66\MP90044660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1" y="914400"/>
            <a:ext cx="3942503" cy="5105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2127407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828800" y="228600"/>
            <a:ext cx="8534400" cy="5078568"/>
          </a:xfrm>
        </p:spPr>
        <p:txBody>
          <a:bodyPr/>
          <a:lstStyle/>
          <a:p>
            <a:pPr marL="0" indent="0" algn="just">
              <a:buNone/>
            </a:pPr>
            <a:r>
              <a:rPr lang="en-US" sz="2600" dirty="0"/>
              <a:t>In plant cells, a process called </a:t>
            </a:r>
            <a:r>
              <a:rPr lang="en-US" sz="2600" b="1" dirty="0"/>
              <a:t>photosynthesis</a:t>
            </a:r>
            <a:r>
              <a:rPr lang="en-US" sz="2600" dirty="0"/>
              <a:t> uses the sun’s energy to make food.  It starts in the leaves which contain green </a:t>
            </a:r>
            <a:r>
              <a:rPr lang="en-US" sz="2600" b="1" dirty="0"/>
              <a:t>chloroplasts</a:t>
            </a:r>
            <a:r>
              <a:rPr lang="en-US" sz="2600" dirty="0"/>
              <a:t> to absorb sunlight.  Carbon dioxide gas enters the leaves through openings called stomata, water enters the plant through the roots, and they both react in the chloroplast using the sun’s energy to make glucose (sugar) and oxygen.  The oxygen leaves the plant through the stomata in the leaves and the glucose gets stored in the vacuole as food for the plant.</a:t>
            </a:r>
          </a:p>
          <a:p>
            <a:pPr marL="0" indent="0" algn="just">
              <a:buNone/>
            </a:pPr>
            <a:endParaRPr lang="en-US" dirty="0"/>
          </a:p>
        </p:txBody>
      </p:sp>
      <p:sp>
        <p:nvSpPr>
          <p:cNvPr id="3" name="AutoShape 5" descr="http://images.clipart.com/thb/thb8/PH/cs5359_20040528d/cs5359_20040528d/16453254.thb.jpg?5359_040604_2782"/>
          <p:cNvSpPr>
            <a:spLocks noChangeAspect="1" noChangeArrowheads="1"/>
          </p:cNvSpPr>
          <p:nvPr/>
        </p:nvSpPr>
        <p:spPr bwMode="auto">
          <a:xfrm>
            <a:off x="1679576" y="-1600200"/>
            <a:ext cx="2238375" cy="3333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grpSp>
        <p:nvGrpSpPr>
          <p:cNvPr id="6" name="Group 5"/>
          <p:cNvGrpSpPr/>
          <p:nvPr/>
        </p:nvGrpSpPr>
        <p:grpSpPr>
          <a:xfrm>
            <a:off x="2724576" y="3352800"/>
            <a:ext cx="6724224" cy="3252762"/>
            <a:chOff x="381000" y="2333297"/>
            <a:chExt cx="8458200" cy="4464208"/>
          </a:xfrm>
        </p:grpSpPr>
        <p:grpSp>
          <p:nvGrpSpPr>
            <p:cNvPr id="7" name="Group 6"/>
            <p:cNvGrpSpPr/>
            <p:nvPr/>
          </p:nvGrpSpPr>
          <p:grpSpPr>
            <a:xfrm>
              <a:off x="381000" y="2333297"/>
              <a:ext cx="8458200" cy="4464208"/>
              <a:chOff x="381000" y="2333297"/>
              <a:chExt cx="8458200" cy="4464208"/>
            </a:xfrm>
          </p:grpSpPr>
          <p:sp>
            <p:nvSpPr>
              <p:cNvPr id="9" name="TextBox 8"/>
              <p:cNvSpPr txBox="1"/>
              <p:nvPr/>
            </p:nvSpPr>
            <p:spPr>
              <a:xfrm>
                <a:off x="7315200" y="3486090"/>
                <a:ext cx="1524000" cy="549125"/>
              </a:xfrm>
              <a:prstGeom prst="rect">
                <a:avLst/>
              </a:prstGeom>
              <a:noFill/>
            </p:spPr>
            <p:txBody>
              <a:bodyPr wrap="square" rtlCol="0">
                <a:spAutoFit/>
              </a:bodyPr>
              <a:lstStyle/>
              <a:p>
                <a:pPr algn="ctr"/>
                <a:r>
                  <a:rPr lang="en-US" sz="2000" b="1" dirty="0"/>
                  <a:t>Sunlight</a:t>
                </a:r>
              </a:p>
            </p:txBody>
          </p:sp>
          <p:sp>
            <p:nvSpPr>
              <p:cNvPr id="10" name="Rectangle 9"/>
              <p:cNvSpPr/>
              <p:nvPr/>
            </p:nvSpPr>
            <p:spPr>
              <a:xfrm>
                <a:off x="381000" y="3886200"/>
                <a:ext cx="2509948" cy="1224971"/>
              </a:xfrm>
              <a:prstGeom prst="rect">
                <a:avLst/>
              </a:prstGeom>
            </p:spPr>
            <p:txBody>
              <a:bodyPr wrap="square">
                <a:spAutoFit/>
              </a:bodyPr>
              <a:lstStyle/>
              <a:p>
                <a:pPr algn="ctr"/>
                <a:r>
                  <a:rPr lang="en-US" sz="2000" b="1" dirty="0"/>
                  <a:t>Carbon Dioxide</a:t>
                </a:r>
              </a:p>
              <a:p>
                <a:pPr algn="ctr"/>
                <a:r>
                  <a:rPr lang="en-US" sz="1600" dirty="0"/>
                  <a:t>Enters Stomata (tiny holes) in leaves</a:t>
                </a:r>
              </a:p>
            </p:txBody>
          </p:sp>
          <p:sp>
            <p:nvSpPr>
              <p:cNvPr id="11" name="Rectangle 10"/>
              <p:cNvSpPr/>
              <p:nvPr/>
            </p:nvSpPr>
            <p:spPr>
              <a:xfrm>
                <a:off x="6020704" y="5251638"/>
                <a:ext cx="2110495" cy="844807"/>
              </a:xfrm>
              <a:prstGeom prst="rect">
                <a:avLst/>
              </a:prstGeom>
            </p:spPr>
            <p:txBody>
              <a:bodyPr wrap="none">
                <a:spAutoFit/>
              </a:bodyPr>
              <a:lstStyle/>
              <a:p>
                <a:r>
                  <a:rPr lang="en-US" sz="2000" b="1" dirty="0"/>
                  <a:t>Glucose Sugar</a:t>
                </a:r>
              </a:p>
              <a:p>
                <a:pPr algn="ctr"/>
                <a:r>
                  <a:rPr lang="en-US" sz="1400" dirty="0"/>
                  <a:t>Stored</a:t>
                </a:r>
              </a:p>
            </p:txBody>
          </p:sp>
          <p:sp>
            <p:nvSpPr>
              <p:cNvPr id="12" name="Rectangle 11"/>
              <p:cNvSpPr/>
              <p:nvPr/>
            </p:nvSpPr>
            <p:spPr>
              <a:xfrm>
                <a:off x="1785936" y="5910457"/>
                <a:ext cx="2443275" cy="887048"/>
              </a:xfrm>
              <a:prstGeom prst="rect">
                <a:avLst/>
              </a:prstGeom>
            </p:spPr>
            <p:txBody>
              <a:bodyPr wrap="none">
                <a:spAutoFit/>
              </a:bodyPr>
              <a:lstStyle/>
              <a:p>
                <a:pPr algn="ctr"/>
                <a:r>
                  <a:rPr lang="en-US" sz="2000" b="1" dirty="0"/>
                  <a:t>Water</a:t>
                </a:r>
              </a:p>
              <a:p>
                <a:pPr algn="ctr"/>
                <a:r>
                  <a:rPr lang="en-US" sz="1600" dirty="0"/>
                  <a:t>Enters through Roots</a:t>
                </a:r>
              </a:p>
            </p:txBody>
          </p:sp>
          <p:pic>
            <p:nvPicPr>
              <p:cNvPr id="13" name="Picture 9" descr="C:\Users\gvikingson\AppData\Local\Microsoft\Windows\Temporary Internet Files\Content.IE5\DIZL4JRL\MC90044040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0083" y="2333297"/>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6402394" y="4083095"/>
                <a:ext cx="1647777" cy="887048"/>
              </a:xfrm>
              <a:prstGeom prst="rect">
                <a:avLst/>
              </a:prstGeom>
            </p:spPr>
            <p:txBody>
              <a:bodyPr wrap="none">
                <a:spAutoFit/>
              </a:bodyPr>
              <a:lstStyle/>
              <a:p>
                <a:pPr algn="ctr"/>
                <a:r>
                  <a:rPr lang="en-US" sz="2000" b="1" dirty="0"/>
                  <a:t>Oxygen</a:t>
                </a:r>
              </a:p>
              <a:p>
                <a:r>
                  <a:rPr lang="en-US" sz="1600" dirty="0"/>
                  <a:t>Exits Stomata</a:t>
                </a:r>
              </a:p>
            </p:txBody>
          </p:sp>
          <p:sp>
            <p:nvSpPr>
              <p:cNvPr id="15" name="Right Arrow 14"/>
              <p:cNvSpPr/>
              <p:nvPr/>
            </p:nvSpPr>
            <p:spPr bwMode="auto">
              <a:xfrm>
                <a:off x="2819400" y="4248090"/>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16" name="Right Arrow 15"/>
              <p:cNvSpPr/>
              <p:nvPr/>
            </p:nvSpPr>
            <p:spPr bwMode="auto">
              <a:xfrm rot="1516164">
                <a:off x="4065647" y="6302099"/>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17" name="Right Arrow 16"/>
              <p:cNvSpPr/>
              <p:nvPr/>
            </p:nvSpPr>
            <p:spPr bwMode="auto">
              <a:xfrm>
                <a:off x="6091909" y="4282407"/>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grpSp>
            <p:nvGrpSpPr>
              <p:cNvPr id="18" name="Group 17"/>
              <p:cNvGrpSpPr/>
              <p:nvPr/>
            </p:nvGrpSpPr>
            <p:grpSpPr>
              <a:xfrm>
                <a:off x="3048000" y="2743200"/>
                <a:ext cx="2946429" cy="3984267"/>
                <a:chOff x="3606771" y="2866909"/>
                <a:chExt cx="2946429" cy="3984267"/>
              </a:xfrm>
            </p:grpSpPr>
            <p:pic>
              <p:nvPicPr>
                <p:cNvPr id="19" name="Picture 8" descr="C:\Users\gvikingson\AppData\Local\Microsoft\Windows\Temporary Internet Files\Content.IE5\7X01L1GI\MC900123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606771" y="2866909"/>
                  <a:ext cx="2946429" cy="3595573"/>
                </a:xfrm>
                <a:prstGeom prst="rect">
                  <a:avLst/>
                </a:prstGeom>
                <a:noFill/>
                <a:extLst>
                  <a:ext uri="{909E8E84-426E-40DD-AFC4-6F175D3DCCD1}">
                    <a14:hiddenFill xmlns:a14="http://schemas.microsoft.com/office/drawing/2010/main">
                      <a:solidFill>
                        <a:srgbClr val="FFFFFF"/>
                      </a:solidFill>
                    </a14:hiddenFill>
                  </a:ext>
                </a:extLst>
              </p:spPr>
            </p:pic>
            <p:sp>
              <p:nvSpPr>
                <p:cNvPr id="20" name="Freeform 19"/>
                <p:cNvSpPr/>
                <p:nvPr/>
              </p:nvSpPr>
              <p:spPr bwMode="auto">
                <a:xfrm>
                  <a:off x="5363570" y="6469039"/>
                  <a:ext cx="300251" cy="354842"/>
                </a:xfrm>
                <a:custGeom>
                  <a:avLst/>
                  <a:gdLst>
                    <a:gd name="connsiteX0" fmla="*/ 0 w 300251"/>
                    <a:gd name="connsiteY0" fmla="*/ 0 h 354842"/>
                    <a:gd name="connsiteX1" fmla="*/ 81887 w 300251"/>
                    <a:gd name="connsiteY1" fmla="*/ 150125 h 354842"/>
                    <a:gd name="connsiteX2" fmla="*/ 122830 w 300251"/>
                    <a:gd name="connsiteY2" fmla="*/ 177421 h 354842"/>
                    <a:gd name="connsiteX3" fmla="*/ 177421 w 300251"/>
                    <a:gd name="connsiteY3" fmla="*/ 272955 h 354842"/>
                    <a:gd name="connsiteX4" fmla="*/ 259308 w 300251"/>
                    <a:gd name="connsiteY4" fmla="*/ 300251 h 354842"/>
                    <a:gd name="connsiteX5" fmla="*/ 300251 w 300251"/>
                    <a:gd name="connsiteY5" fmla="*/ 354842 h 35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0251" h="354842">
                      <a:moveTo>
                        <a:pt x="0" y="0"/>
                      </a:moveTo>
                      <a:cubicBezTo>
                        <a:pt x="16336" y="40838"/>
                        <a:pt x="44698" y="125331"/>
                        <a:pt x="81887" y="150125"/>
                      </a:cubicBezTo>
                      <a:lnTo>
                        <a:pt x="122830" y="177421"/>
                      </a:lnTo>
                      <a:cubicBezTo>
                        <a:pt x="134362" y="223547"/>
                        <a:pt x="130209" y="246726"/>
                        <a:pt x="177421" y="272955"/>
                      </a:cubicBezTo>
                      <a:cubicBezTo>
                        <a:pt x="202572" y="286928"/>
                        <a:pt x="259308" y="300251"/>
                        <a:pt x="259308" y="300251"/>
                      </a:cubicBezTo>
                      <a:cubicBezTo>
                        <a:pt x="276172" y="350845"/>
                        <a:pt x="260088" y="334760"/>
                        <a:pt x="300251" y="354842"/>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21" name="Freeform 20"/>
                <p:cNvSpPr/>
                <p:nvPr/>
              </p:nvSpPr>
              <p:spPr bwMode="auto">
                <a:xfrm>
                  <a:off x="5076967" y="6469039"/>
                  <a:ext cx="245660" cy="342098"/>
                </a:xfrm>
                <a:custGeom>
                  <a:avLst/>
                  <a:gdLst>
                    <a:gd name="connsiteX0" fmla="*/ 245660 w 245660"/>
                    <a:gd name="connsiteY0" fmla="*/ 0 h 342098"/>
                    <a:gd name="connsiteX1" fmla="*/ 204717 w 245660"/>
                    <a:gd name="connsiteY1" fmla="*/ 68239 h 342098"/>
                    <a:gd name="connsiteX2" fmla="*/ 191069 w 245660"/>
                    <a:gd name="connsiteY2" fmla="*/ 150125 h 342098"/>
                    <a:gd name="connsiteX3" fmla="*/ 81887 w 245660"/>
                    <a:gd name="connsiteY3" fmla="*/ 218364 h 342098"/>
                    <a:gd name="connsiteX4" fmla="*/ 68239 w 245660"/>
                    <a:gd name="connsiteY4" fmla="*/ 259307 h 342098"/>
                    <a:gd name="connsiteX5" fmla="*/ 13648 w 245660"/>
                    <a:gd name="connsiteY5" fmla="*/ 341194 h 342098"/>
                    <a:gd name="connsiteX6" fmla="*/ 0 w 245660"/>
                    <a:gd name="connsiteY6" fmla="*/ 341194 h 34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660" h="342098">
                      <a:moveTo>
                        <a:pt x="245660" y="0"/>
                      </a:moveTo>
                      <a:cubicBezTo>
                        <a:pt x="232012" y="22746"/>
                        <a:pt x="213782" y="43310"/>
                        <a:pt x="204717" y="68239"/>
                      </a:cubicBezTo>
                      <a:cubicBezTo>
                        <a:pt x="195260" y="94245"/>
                        <a:pt x="204508" y="125936"/>
                        <a:pt x="191069" y="150125"/>
                      </a:cubicBezTo>
                      <a:cubicBezTo>
                        <a:pt x="177441" y="174655"/>
                        <a:pt x="105626" y="206494"/>
                        <a:pt x="81887" y="218364"/>
                      </a:cubicBezTo>
                      <a:cubicBezTo>
                        <a:pt x="77338" y="232012"/>
                        <a:pt x="72191" y="245475"/>
                        <a:pt x="68239" y="259307"/>
                      </a:cubicBezTo>
                      <a:cubicBezTo>
                        <a:pt x="51268" y="318705"/>
                        <a:pt x="69625" y="313205"/>
                        <a:pt x="13648" y="341194"/>
                      </a:cubicBezTo>
                      <a:cubicBezTo>
                        <a:pt x="9579" y="343229"/>
                        <a:pt x="4549" y="341194"/>
                        <a:pt x="0" y="341194"/>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22" name="Freeform 21"/>
                <p:cNvSpPr/>
                <p:nvPr/>
              </p:nvSpPr>
              <p:spPr bwMode="auto">
                <a:xfrm>
                  <a:off x="5213445" y="6455391"/>
                  <a:ext cx="218394" cy="395785"/>
                </a:xfrm>
                <a:custGeom>
                  <a:avLst/>
                  <a:gdLst>
                    <a:gd name="connsiteX0" fmla="*/ 0 w 218394"/>
                    <a:gd name="connsiteY0" fmla="*/ 0 h 395785"/>
                    <a:gd name="connsiteX1" fmla="*/ 54591 w 218394"/>
                    <a:gd name="connsiteY1" fmla="*/ 136478 h 395785"/>
                    <a:gd name="connsiteX2" fmla="*/ 95534 w 218394"/>
                    <a:gd name="connsiteY2" fmla="*/ 150125 h 395785"/>
                    <a:gd name="connsiteX3" fmla="*/ 136477 w 218394"/>
                    <a:gd name="connsiteY3" fmla="*/ 191069 h 395785"/>
                    <a:gd name="connsiteX4" fmla="*/ 191068 w 218394"/>
                    <a:gd name="connsiteY4" fmla="*/ 327546 h 395785"/>
                    <a:gd name="connsiteX5" fmla="*/ 218364 w 218394"/>
                    <a:gd name="connsiteY5" fmla="*/ 395785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394" h="395785">
                      <a:moveTo>
                        <a:pt x="0" y="0"/>
                      </a:moveTo>
                      <a:cubicBezTo>
                        <a:pt x="12131" y="97048"/>
                        <a:pt x="-15281" y="101542"/>
                        <a:pt x="54591" y="136478"/>
                      </a:cubicBezTo>
                      <a:cubicBezTo>
                        <a:pt x="67458" y="142912"/>
                        <a:pt x="81886" y="145576"/>
                        <a:pt x="95534" y="150125"/>
                      </a:cubicBezTo>
                      <a:cubicBezTo>
                        <a:pt x="109182" y="163773"/>
                        <a:pt x="130374" y="172758"/>
                        <a:pt x="136477" y="191069"/>
                      </a:cubicBezTo>
                      <a:cubicBezTo>
                        <a:pt x="185995" y="339623"/>
                        <a:pt x="99072" y="296882"/>
                        <a:pt x="191068" y="327546"/>
                      </a:cubicBezTo>
                      <a:cubicBezTo>
                        <a:pt x="220399" y="386206"/>
                        <a:pt x="218364" y="361792"/>
                        <a:pt x="218364" y="395785"/>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23" name="Freeform 22"/>
                <p:cNvSpPr/>
                <p:nvPr/>
              </p:nvSpPr>
              <p:spPr bwMode="auto">
                <a:xfrm>
                  <a:off x="5226983" y="6646460"/>
                  <a:ext cx="109292" cy="191068"/>
                </a:xfrm>
                <a:custGeom>
                  <a:avLst/>
                  <a:gdLst>
                    <a:gd name="connsiteX0" fmla="*/ 109292 w 109292"/>
                    <a:gd name="connsiteY0" fmla="*/ 0 h 191068"/>
                    <a:gd name="connsiteX1" fmla="*/ 54701 w 109292"/>
                    <a:gd name="connsiteY1" fmla="*/ 109182 h 191068"/>
                    <a:gd name="connsiteX2" fmla="*/ 41053 w 109292"/>
                    <a:gd name="connsiteY2" fmla="*/ 163773 h 191068"/>
                    <a:gd name="connsiteX3" fmla="*/ 110 w 109292"/>
                    <a:gd name="connsiteY3" fmla="*/ 191068 h 191068"/>
                  </a:gdLst>
                  <a:ahLst/>
                  <a:cxnLst>
                    <a:cxn ang="0">
                      <a:pos x="connsiteX0" y="connsiteY0"/>
                    </a:cxn>
                    <a:cxn ang="0">
                      <a:pos x="connsiteX1" y="connsiteY1"/>
                    </a:cxn>
                    <a:cxn ang="0">
                      <a:pos x="connsiteX2" y="connsiteY2"/>
                    </a:cxn>
                    <a:cxn ang="0">
                      <a:pos x="connsiteX3" y="connsiteY3"/>
                    </a:cxn>
                  </a:cxnLst>
                  <a:rect l="l" t="t" r="r" b="b"/>
                  <a:pathLst>
                    <a:path w="109292" h="191068">
                      <a:moveTo>
                        <a:pt x="109292" y="0"/>
                      </a:moveTo>
                      <a:cubicBezTo>
                        <a:pt x="72025" y="62110"/>
                        <a:pt x="70728" y="53087"/>
                        <a:pt x="54701" y="109182"/>
                      </a:cubicBezTo>
                      <a:cubicBezTo>
                        <a:pt x="49548" y="127217"/>
                        <a:pt x="52770" y="149126"/>
                        <a:pt x="41053" y="163773"/>
                      </a:cubicBezTo>
                      <a:cubicBezTo>
                        <a:pt x="-4206" y="220346"/>
                        <a:pt x="110" y="149916"/>
                        <a:pt x="110" y="191068"/>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24" name="Freeform 23"/>
                <p:cNvSpPr/>
                <p:nvPr/>
              </p:nvSpPr>
              <p:spPr bwMode="auto">
                <a:xfrm>
                  <a:off x="4831307" y="6469039"/>
                  <a:ext cx="436729" cy="370407"/>
                </a:xfrm>
                <a:custGeom>
                  <a:avLst/>
                  <a:gdLst>
                    <a:gd name="connsiteX0" fmla="*/ 436729 w 436729"/>
                    <a:gd name="connsiteY0" fmla="*/ 0 h 370407"/>
                    <a:gd name="connsiteX1" fmla="*/ 409433 w 436729"/>
                    <a:gd name="connsiteY1" fmla="*/ 68239 h 370407"/>
                    <a:gd name="connsiteX2" fmla="*/ 368490 w 436729"/>
                    <a:gd name="connsiteY2" fmla="*/ 95534 h 370407"/>
                    <a:gd name="connsiteX3" fmla="*/ 313899 w 436729"/>
                    <a:gd name="connsiteY3" fmla="*/ 136477 h 370407"/>
                    <a:gd name="connsiteX4" fmla="*/ 204717 w 436729"/>
                    <a:gd name="connsiteY4" fmla="*/ 272955 h 370407"/>
                    <a:gd name="connsiteX5" fmla="*/ 122830 w 436729"/>
                    <a:gd name="connsiteY5" fmla="*/ 300251 h 370407"/>
                    <a:gd name="connsiteX6" fmla="*/ 40944 w 436729"/>
                    <a:gd name="connsiteY6" fmla="*/ 368489 h 370407"/>
                    <a:gd name="connsiteX7" fmla="*/ 0 w 436729"/>
                    <a:gd name="connsiteY7" fmla="*/ 368489 h 370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6729" h="370407">
                      <a:moveTo>
                        <a:pt x="436729" y="0"/>
                      </a:moveTo>
                      <a:cubicBezTo>
                        <a:pt x="427630" y="22746"/>
                        <a:pt x="423673" y="48304"/>
                        <a:pt x="409433" y="68239"/>
                      </a:cubicBezTo>
                      <a:cubicBezTo>
                        <a:pt x="399899" y="81586"/>
                        <a:pt x="381837" y="86000"/>
                        <a:pt x="368490" y="95534"/>
                      </a:cubicBezTo>
                      <a:cubicBezTo>
                        <a:pt x="349981" y="108755"/>
                        <a:pt x="332096" y="122829"/>
                        <a:pt x="313899" y="136477"/>
                      </a:cubicBezTo>
                      <a:cubicBezTo>
                        <a:pt x="287831" y="214679"/>
                        <a:pt x="297314" y="242089"/>
                        <a:pt x="204717" y="272955"/>
                      </a:cubicBezTo>
                      <a:lnTo>
                        <a:pt x="122830" y="300251"/>
                      </a:lnTo>
                      <a:cubicBezTo>
                        <a:pt x="103826" y="319255"/>
                        <a:pt x="69445" y="358989"/>
                        <a:pt x="40944" y="368489"/>
                      </a:cubicBezTo>
                      <a:cubicBezTo>
                        <a:pt x="27996" y="372805"/>
                        <a:pt x="13648" y="368489"/>
                        <a:pt x="0" y="368489"/>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25" name="Freeform 24"/>
                <p:cNvSpPr/>
                <p:nvPr/>
              </p:nvSpPr>
              <p:spPr bwMode="auto">
                <a:xfrm>
                  <a:off x="5431809" y="6578221"/>
                  <a:ext cx="300251" cy="163773"/>
                </a:xfrm>
                <a:custGeom>
                  <a:avLst/>
                  <a:gdLst>
                    <a:gd name="connsiteX0" fmla="*/ 0 w 300251"/>
                    <a:gd name="connsiteY0" fmla="*/ 0 h 163773"/>
                    <a:gd name="connsiteX1" fmla="*/ 163773 w 300251"/>
                    <a:gd name="connsiteY1" fmla="*/ 13648 h 163773"/>
                    <a:gd name="connsiteX2" fmla="*/ 245660 w 300251"/>
                    <a:gd name="connsiteY2" fmla="*/ 40943 h 163773"/>
                    <a:gd name="connsiteX3" fmla="*/ 272955 w 300251"/>
                    <a:gd name="connsiteY3" fmla="*/ 81886 h 163773"/>
                    <a:gd name="connsiteX4" fmla="*/ 286603 w 300251"/>
                    <a:gd name="connsiteY4" fmla="*/ 136478 h 163773"/>
                    <a:gd name="connsiteX5" fmla="*/ 300251 w 300251"/>
                    <a:gd name="connsiteY5" fmla="*/ 163773 h 163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0251" h="163773">
                      <a:moveTo>
                        <a:pt x="0" y="0"/>
                      </a:moveTo>
                      <a:cubicBezTo>
                        <a:pt x="54591" y="4549"/>
                        <a:pt x="109738" y="4642"/>
                        <a:pt x="163773" y="13648"/>
                      </a:cubicBezTo>
                      <a:cubicBezTo>
                        <a:pt x="192154" y="18378"/>
                        <a:pt x="245660" y="40943"/>
                        <a:pt x="245660" y="40943"/>
                      </a:cubicBezTo>
                      <a:cubicBezTo>
                        <a:pt x="254758" y="54591"/>
                        <a:pt x="266494" y="66810"/>
                        <a:pt x="272955" y="81886"/>
                      </a:cubicBezTo>
                      <a:cubicBezTo>
                        <a:pt x="280344" y="99127"/>
                        <a:pt x="280671" y="118683"/>
                        <a:pt x="286603" y="136478"/>
                      </a:cubicBezTo>
                      <a:cubicBezTo>
                        <a:pt x="289820" y="146128"/>
                        <a:pt x="295702" y="154675"/>
                        <a:pt x="300251" y="163773"/>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grpSp>
        </p:grpSp>
        <p:sp>
          <p:nvSpPr>
            <p:cNvPr id="8" name="Right Arrow 7"/>
            <p:cNvSpPr/>
            <p:nvPr/>
          </p:nvSpPr>
          <p:spPr bwMode="auto">
            <a:xfrm rot="12271496">
              <a:off x="5525992" y="5318574"/>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grpSp>
    </p:spTree>
    <p:extLst>
      <p:ext uri="{BB962C8B-B14F-4D97-AF65-F5344CB8AC3E}">
        <p14:creationId xmlns:p14="http://schemas.microsoft.com/office/powerpoint/2010/main" val="3516651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descr="http://images.clipart.com/thb/thb8/PH/cs5359_20040528d/cs5359_20040528d/16453254.thb.jpg?5359_040604_2782"/>
          <p:cNvSpPr>
            <a:spLocks noChangeAspect="1" noChangeArrowheads="1"/>
          </p:cNvSpPr>
          <p:nvPr/>
        </p:nvSpPr>
        <p:spPr bwMode="auto">
          <a:xfrm>
            <a:off x="1679576" y="-1600200"/>
            <a:ext cx="2238375" cy="3333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grpSp>
        <p:nvGrpSpPr>
          <p:cNvPr id="2" name="Group 1"/>
          <p:cNvGrpSpPr/>
          <p:nvPr/>
        </p:nvGrpSpPr>
        <p:grpSpPr>
          <a:xfrm>
            <a:off x="2491187" y="3706664"/>
            <a:ext cx="7186212" cy="2694137"/>
            <a:chOff x="967187" y="3706663"/>
            <a:chExt cx="7186212" cy="2694137"/>
          </a:xfrm>
        </p:grpSpPr>
        <p:sp>
          <p:nvSpPr>
            <p:cNvPr id="27" name="Lightning Bolt 26"/>
            <p:cNvSpPr/>
            <p:nvPr/>
          </p:nvSpPr>
          <p:spPr>
            <a:xfrm rot="21380441">
              <a:off x="6630545" y="4382418"/>
              <a:ext cx="394539" cy="683965"/>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507" name="Picture 3" descr="C:\Users\mzaher\AppData\Local\Microsoft\Windows\Temporary Internet Files\Content.IE5\H6H7VG49\MC90034381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0870" y="3706663"/>
              <a:ext cx="3494730" cy="231313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967187" y="4289048"/>
              <a:ext cx="7186212" cy="1929338"/>
              <a:chOff x="66158" y="3618239"/>
              <a:chExt cx="9039321" cy="2647894"/>
            </a:xfrm>
          </p:grpSpPr>
          <p:grpSp>
            <p:nvGrpSpPr>
              <p:cNvPr id="7" name="Group 6"/>
              <p:cNvGrpSpPr/>
              <p:nvPr/>
            </p:nvGrpSpPr>
            <p:grpSpPr>
              <a:xfrm>
                <a:off x="66158" y="3618239"/>
                <a:ext cx="9039321" cy="2647894"/>
                <a:chOff x="66158" y="3618239"/>
                <a:chExt cx="9039321" cy="2647894"/>
              </a:xfrm>
            </p:grpSpPr>
            <p:sp>
              <p:nvSpPr>
                <p:cNvPr id="10" name="Rectangle 9"/>
                <p:cNvSpPr/>
                <p:nvPr/>
              </p:nvSpPr>
              <p:spPr>
                <a:xfrm>
                  <a:off x="940399" y="5041162"/>
                  <a:ext cx="2509948" cy="1224971"/>
                </a:xfrm>
                <a:prstGeom prst="rect">
                  <a:avLst/>
                </a:prstGeom>
              </p:spPr>
              <p:txBody>
                <a:bodyPr wrap="square">
                  <a:spAutoFit/>
                </a:bodyPr>
                <a:lstStyle/>
                <a:p>
                  <a:pPr algn="ctr"/>
                  <a:r>
                    <a:rPr lang="en-US" sz="2000" b="1" dirty="0"/>
                    <a:t>Glucose</a:t>
                  </a:r>
                </a:p>
                <a:p>
                  <a:pPr algn="ctr"/>
                  <a:r>
                    <a:rPr lang="en-US" sz="1600" dirty="0"/>
                    <a:t>Enters organism through consumption</a:t>
                  </a:r>
                </a:p>
              </p:txBody>
            </p:sp>
            <p:sp>
              <p:nvSpPr>
                <p:cNvPr id="11" name="Rectangle 10"/>
                <p:cNvSpPr/>
                <p:nvPr/>
              </p:nvSpPr>
              <p:spPr>
                <a:xfrm>
                  <a:off x="6341684" y="4843209"/>
                  <a:ext cx="2701613" cy="844807"/>
                </a:xfrm>
                <a:prstGeom prst="rect">
                  <a:avLst/>
                </a:prstGeom>
              </p:spPr>
              <p:txBody>
                <a:bodyPr wrap="none">
                  <a:spAutoFit/>
                </a:bodyPr>
                <a:lstStyle/>
                <a:p>
                  <a:pPr algn="ctr"/>
                  <a:r>
                    <a:rPr lang="en-US" sz="2000" b="1" dirty="0"/>
                    <a:t>Carbon Dioxide</a:t>
                  </a:r>
                </a:p>
                <a:p>
                  <a:pPr algn="ctr"/>
                  <a:r>
                    <a:rPr lang="en-US" sz="1400" dirty="0"/>
                    <a:t>Released as waste/exhaled</a:t>
                  </a:r>
                </a:p>
              </p:txBody>
            </p:sp>
            <p:sp>
              <p:nvSpPr>
                <p:cNvPr id="12" name="Rectangle 11"/>
                <p:cNvSpPr/>
                <p:nvPr/>
              </p:nvSpPr>
              <p:spPr>
                <a:xfrm>
                  <a:off x="66158" y="3618239"/>
                  <a:ext cx="2809092" cy="1224971"/>
                </a:xfrm>
                <a:prstGeom prst="rect">
                  <a:avLst/>
                </a:prstGeom>
              </p:spPr>
              <p:txBody>
                <a:bodyPr wrap="square">
                  <a:spAutoFit/>
                </a:bodyPr>
                <a:lstStyle/>
                <a:p>
                  <a:pPr algn="ctr"/>
                  <a:r>
                    <a:rPr lang="en-US" sz="2000" b="1" dirty="0"/>
                    <a:t>Oxygen</a:t>
                  </a:r>
                </a:p>
                <a:p>
                  <a:pPr algn="ctr"/>
                  <a:r>
                    <a:rPr lang="en-US" sz="1600" dirty="0"/>
                    <a:t>Taken in through breathing or diffusion</a:t>
                  </a:r>
                </a:p>
              </p:txBody>
            </p:sp>
            <p:sp>
              <p:nvSpPr>
                <p:cNvPr id="14" name="Rectangle 13"/>
                <p:cNvSpPr/>
                <p:nvPr/>
              </p:nvSpPr>
              <p:spPr>
                <a:xfrm>
                  <a:off x="5922199" y="4006572"/>
                  <a:ext cx="3183280" cy="887048"/>
                </a:xfrm>
                <a:prstGeom prst="rect">
                  <a:avLst/>
                </a:prstGeom>
              </p:spPr>
              <p:txBody>
                <a:bodyPr wrap="none">
                  <a:spAutoFit/>
                </a:bodyPr>
                <a:lstStyle/>
                <a:p>
                  <a:pPr algn="ctr"/>
                  <a:r>
                    <a:rPr lang="en-US" sz="2000" b="1" dirty="0"/>
                    <a:t>ATP Energy</a:t>
                  </a:r>
                </a:p>
                <a:p>
                  <a:r>
                    <a:rPr lang="en-US" sz="1600" dirty="0"/>
                    <a:t>Created in the mitochondria</a:t>
                  </a:r>
                </a:p>
              </p:txBody>
            </p:sp>
            <p:sp>
              <p:nvSpPr>
                <p:cNvPr id="15" name="Right Arrow 14"/>
                <p:cNvSpPr/>
                <p:nvPr/>
              </p:nvSpPr>
              <p:spPr bwMode="auto">
                <a:xfrm>
                  <a:off x="2300151" y="3901994"/>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16" name="Right Arrow 15"/>
                <p:cNvSpPr/>
                <p:nvPr/>
              </p:nvSpPr>
              <p:spPr bwMode="auto">
                <a:xfrm rot="19220887">
                  <a:off x="2614294" y="4763141"/>
                  <a:ext cx="450031" cy="267968"/>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17" name="Right Arrow 16"/>
                <p:cNvSpPr/>
                <p:nvPr/>
              </p:nvSpPr>
              <p:spPr bwMode="auto">
                <a:xfrm>
                  <a:off x="6045340" y="4215732"/>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grpSp>
          <p:sp>
            <p:nvSpPr>
              <p:cNvPr id="8" name="Right Arrow 7"/>
              <p:cNvSpPr/>
              <p:nvPr/>
            </p:nvSpPr>
            <p:spPr bwMode="auto">
              <a:xfrm rot="1521030">
                <a:off x="5960230" y="4907110"/>
                <a:ext cx="328837" cy="268103"/>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grpSp>
        <p:sp>
          <p:nvSpPr>
            <p:cNvPr id="28" name="Right Arrow 27"/>
            <p:cNvSpPr/>
            <p:nvPr/>
          </p:nvSpPr>
          <p:spPr bwMode="auto">
            <a:xfrm rot="1521030">
              <a:off x="5178833" y="5833531"/>
              <a:ext cx="261424" cy="195348"/>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2800">
                <a:latin typeface="Arial" charset="0"/>
              </a:endParaRPr>
            </a:p>
          </p:txBody>
        </p:sp>
        <p:sp>
          <p:nvSpPr>
            <p:cNvPr id="29" name="Rectangle 28"/>
            <p:cNvSpPr/>
            <p:nvPr/>
          </p:nvSpPr>
          <p:spPr>
            <a:xfrm>
              <a:off x="4876800" y="5785247"/>
              <a:ext cx="2211567" cy="615553"/>
            </a:xfrm>
            <a:prstGeom prst="rect">
              <a:avLst/>
            </a:prstGeom>
          </p:spPr>
          <p:txBody>
            <a:bodyPr wrap="none">
              <a:spAutoFit/>
            </a:bodyPr>
            <a:lstStyle/>
            <a:p>
              <a:pPr algn="ctr"/>
              <a:r>
                <a:rPr lang="en-US" sz="2000" b="1" dirty="0"/>
                <a:t>Water</a:t>
              </a:r>
            </a:p>
            <a:p>
              <a:pPr algn="ctr"/>
              <a:r>
                <a:rPr lang="en-US" sz="1400" dirty="0"/>
                <a:t>Released as waste/exhaled</a:t>
              </a:r>
            </a:p>
          </p:txBody>
        </p:sp>
      </p:grpSp>
      <p:sp>
        <p:nvSpPr>
          <p:cNvPr id="3075" name="Rectangle 3"/>
          <p:cNvSpPr>
            <a:spLocks noGrp="1" noChangeArrowheads="1"/>
          </p:cNvSpPr>
          <p:nvPr>
            <p:ph type="body" idx="1"/>
          </p:nvPr>
        </p:nvSpPr>
        <p:spPr>
          <a:xfrm>
            <a:off x="1679576" y="76200"/>
            <a:ext cx="8759825" cy="4038600"/>
          </a:xfrm>
        </p:spPr>
        <p:txBody>
          <a:bodyPr/>
          <a:lstStyle/>
          <a:p>
            <a:pPr marL="0" indent="0" algn="just">
              <a:buNone/>
            </a:pPr>
            <a:r>
              <a:rPr lang="en-US" sz="2600" dirty="0"/>
              <a:t>In animal and plant cells, </a:t>
            </a:r>
            <a:r>
              <a:rPr lang="en-US" sz="2600" b="1" dirty="0"/>
              <a:t>cellular respiration</a:t>
            </a:r>
            <a:r>
              <a:rPr lang="en-US" sz="2600" dirty="0"/>
              <a:t> converts that glucose (sugar) into energy (ATP) to power the cell and its organelles.  Cellular respiration takes place in the powerhouse of plant and animal cells called the mighty </a:t>
            </a:r>
            <a:r>
              <a:rPr lang="en-US" sz="2600" b="1" dirty="0"/>
              <a:t>mitochondria</a:t>
            </a:r>
            <a:r>
              <a:rPr lang="en-US" sz="2600" dirty="0"/>
              <a:t>.  Animals breathe in oxygen which reacts with the glucose from the food they eat to make energy (ATP).  While ATP is created, water and carbon dioxide are made as waste products.  The cell may hang on to the water or release it from the cell and then the body in our sweat or urine.  Carbon dioxide is a dangerous gas which our body removes when we exhale. </a:t>
            </a:r>
          </a:p>
        </p:txBody>
      </p:sp>
    </p:spTree>
    <p:extLst>
      <p:ext uri="{BB962C8B-B14F-4D97-AF65-F5344CB8AC3E}">
        <p14:creationId xmlns:p14="http://schemas.microsoft.com/office/powerpoint/2010/main" val="3886861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828800" y="228600"/>
            <a:ext cx="8534400" cy="4877219"/>
          </a:xfrm>
        </p:spPr>
        <p:txBody>
          <a:bodyPr/>
          <a:lstStyle/>
          <a:p>
            <a:pPr marL="0" indent="0" algn="just">
              <a:buNone/>
            </a:pPr>
            <a:r>
              <a:rPr lang="en-US" sz="2400" dirty="0"/>
              <a:t>Without photosynthesis there would be no oxygen in the air or glucose in our food.  Without cellular respiration we would have no energy and the plants would have no carbon dioxide for photosynthesis.  The processes need each other to survive so it makes sense that the equations for photosynthesis and cellular respiration are</a:t>
            </a:r>
            <a:r>
              <a:rPr lang="en-US" sz="2400" i="1" dirty="0"/>
              <a:t> opposites or backwards</a:t>
            </a:r>
            <a:r>
              <a:rPr lang="en-US" sz="2400" dirty="0"/>
              <a:t> of each other!		</a:t>
            </a:r>
          </a:p>
        </p:txBody>
      </p:sp>
      <p:sp>
        <p:nvSpPr>
          <p:cNvPr id="3" name="AutoShape 5" descr="http://images.clipart.com/thb/thb8/PH/cs5359_20040528d/cs5359_20040528d/16453254.thb.jpg?5359_040604_2782"/>
          <p:cNvSpPr>
            <a:spLocks noChangeAspect="1" noChangeArrowheads="1"/>
          </p:cNvSpPr>
          <p:nvPr/>
        </p:nvSpPr>
        <p:spPr bwMode="auto">
          <a:xfrm>
            <a:off x="1679576" y="-1600200"/>
            <a:ext cx="2238375" cy="3333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grpSp>
        <p:nvGrpSpPr>
          <p:cNvPr id="6" name="Group 5"/>
          <p:cNvGrpSpPr/>
          <p:nvPr/>
        </p:nvGrpSpPr>
        <p:grpSpPr>
          <a:xfrm>
            <a:off x="1752600" y="2473391"/>
            <a:ext cx="4549040" cy="2386005"/>
            <a:chOff x="381000" y="2333297"/>
            <a:chExt cx="8458200" cy="4435350"/>
          </a:xfrm>
        </p:grpSpPr>
        <p:grpSp>
          <p:nvGrpSpPr>
            <p:cNvPr id="7" name="Group 6"/>
            <p:cNvGrpSpPr/>
            <p:nvPr/>
          </p:nvGrpSpPr>
          <p:grpSpPr>
            <a:xfrm>
              <a:off x="381000" y="2333297"/>
              <a:ext cx="8458200" cy="4435350"/>
              <a:chOff x="381000" y="2333297"/>
              <a:chExt cx="8458200" cy="4435350"/>
            </a:xfrm>
          </p:grpSpPr>
          <p:sp>
            <p:nvSpPr>
              <p:cNvPr id="9" name="TextBox 8"/>
              <p:cNvSpPr txBox="1"/>
              <p:nvPr/>
            </p:nvSpPr>
            <p:spPr>
              <a:xfrm>
                <a:off x="7315200" y="3486090"/>
                <a:ext cx="1524000" cy="514914"/>
              </a:xfrm>
              <a:prstGeom prst="rect">
                <a:avLst/>
              </a:prstGeom>
              <a:noFill/>
            </p:spPr>
            <p:txBody>
              <a:bodyPr wrap="square" rtlCol="0">
                <a:spAutoFit/>
              </a:bodyPr>
              <a:lstStyle/>
              <a:p>
                <a:pPr algn="ctr"/>
                <a:r>
                  <a:rPr lang="en-US" sz="1200" b="1" dirty="0"/>
                  <a:t>Sunlight</a:t>
                </a:r>
              </a:p>
            </p:txBody>
          </p:sp>
          <p:sp>
            <p:nvSpPr>
              <p:cNvPr id="10" name="Rectangle 9"/>
              <p:cNvSpPr/>
              <p:nvPr/>
            </p:nvSpPr>
            <p:spPr>
              <a:xfrm>
                <a:off x="381000" y="3886200"/>
                <a:ext cx="2509947" cy="1544742"/>
              </a:xfrm>
              <a:prstGeom prst="rect">
                <a:avLst/>
              </a:prstGeom>
            </p:spPr>
            <p:txBody>
              <a:bodyPr wrap="square">
                <a:spAutoFit/>
              </a:bodyPr>
              <a:lstStyle/>
              <a:p>
                <a:pPr algn="ctr"/>
                <a:r>
                  <a:rPr lang="en-US" sz="1200" b="1" dirty="0"/>
                  <a:t>Carbon Dioxide</a:t>
                </a:r>
              </a:p>
              <a:p>
                <a:pPr algn="ctr"/>
                <a:r>
                  <a:rPr lang="en-US" sz="1200" dirty="0"/>
                  <a:t>Enters Stomata (tiny holes) in leaves</a:t>
                </a:r>
              </a:p>
            </p:txBody>
          </p:sp>
          <p:sp>
            <p:nvSpPr>
              <p:cNvPr id="11" name="Rectangle 10"/>
              <p:cNvSpPr/>
              <p:nvPr/>
            </p:nvSpPr>
            <p:spPr>
              <a:xfrm>
                <a:off x="6020705" y="5251638"/>
                <a:ext cx="2009111" cy="858190"/>
              </a:xfrm>
              <a:prstGeom prst="rect">
                <a:avLst/>
              </a:prstGeom>
            </p:spPr>
            <p:txBody>
              <a:bodyPr wrap="none">
                <a:spAutoFit/>
              </a:bodyPr>
              <a:lstStyle/>
              <a:p>
                <a:r>
                  <a:rPr lang="en-US" sz="1200" b="1" dirty="0"/>
                  <a:t>Glucose Sugar</a:t>
                </a:r>
              </a:p>
              <a:p>
                <a:pPr algn="ctr"/>
                <a:r>
                  <a:rPr lang="en-US" sz="1200" dirty="0"/>
                  <a:t>Stored</a:t>
                </a:r>
              </a:p>
            </p:txBody>
          </p:sp>
          <p:sp>
            <p:nvSpPr>
              <p:cNvPr id="12" name="Rectangle 11"/>
              <p:cNvSpPr/>
              <p:nvPr/>
            </p:nvSpPr>
            <p:spPr>
              <a:xfrm>
                <a:off x="1613999" y="5910457"/>
                <a:ext cx="2787147" cy="858190"/>
              </a:xfrm>
              <a:prstGeom prst="rect">
                <a:avLst/>
              </a:prstGeom>
            </p:spPr>
            <p:txBody>
              <a:bodyPr wrap="none">
                <a:spAutoFit/>
              </a:bodyPr>
              <a:lstStyle/>
              <a:p>
                <a:pPr algn="ctr"/>
                <a:r>
                  <a:rPr lang="en-US" sz="1200" b="1" dirty="0"/>
                  <a:t>Water</a:t>
                </a:r>
              </a:p>
              <a:p>
                <a:pPr algn="ctr"/>
                <a:r>
                  <a:rPr lang="en-US" sz="1200" dirty="0"/>
                  <a:t>Enters through Roots</a:t>
                </a:r>
              </a:p>
            </p:txBody>
          </p:sp>
          <p:pic>
            <p:nvPicPr>
              <p:cNvPr id="13" name="Picture 9" descr="C:\Users\gvikingson\AppData\Local\Microsoft\Windows\Temporary Internet Files\Content.IE5\DIZL4JRL\MC90044040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0083" y="2333297"/>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6267686" y="4083097"/>
                <a:ext cx="1917192" cy="858190"/>
              </a:xfrm>
              <a:prstGeom prst="rect">
                <a:avLst/>
              </a:prstGeom>
            </p:spPr>
            <p:txBody>
              <a:bodyPr wrap="none">
                <a:spAutoFit/>
              </a:bodyPr>
              <a:lstStyle/>
              <a:p>
                <a:pPr algn="ctr"/>
                <a:r>
                  <a:rPr lang="en-US" sz="1200" b="1" dirty="0"/>
                  <a:t>Oxygen</a:t>
                </a:r>
              </a:p>
              <a:p>
                <a:r>
                  <a:rPr lang="en-US" sz="1200" dirty="0"/>
                  <a:t>Exits Stomata</a:t>
                </a:r>
              </a:p>
            </p:txBody>
          </p:sp>
          <p:sp>
            <p:nvSpPr>
              <p:cNvPr id="15" name="Right Arrow 14"/>
              <p:cNvSpPr/>
              <p:nvPr/>
            </p:nvSpPr>
            <p:spPr bwMode="auto">
              <a:xfrm>
                <a:off x="2819400" y="4248090"/>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16" name="Right Arrow 15"/>
              <p:cNvSpPr/>
              <p:nvPr/>
            </p:nvSpPr>
            <p:spPr bwMode="auto">
              <a:xfrm rot="1516164">
                <a:off x="3674552" y="6019569"/>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17" name="Right Arrow 16"/>
              <p:cNvSpPr/>
              <p:nvPr/>
            </p:nvSpPr>
            <p:spPr bwMode="auto">
              <a:xfrm>
                <a:off x="6091909" y="4282407"/>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grpSp>
            <p:nvGrpSpPr>
              <p:cNvPr id="18" name="Group 17"/>
              <p:cNvGrpSpPr/>
              <p:nvPr/>
            </p:nvGrpSpPr>
            <p:grpSpPr>
              <a:xfrm>
                <a:off x="3048000" y="2743200"/>
                <a:ext cx="2946429" cy="3984267"/>
                <a:chOff x="3606771" y="2866909"/>
                <a:chExt cx="2946429" cy="3984267"/>
              </a:xfrm>
            </p:grpSpPr>
            <p:pic>
              <p:nvPicPr>
                <p:cNvPr id="19" name="Picture 8" descr="C:\Users\gvikingson\AppData\Local\Microsoft\Windows\Temporary Internet Files\Content.IE5\7X01L1GI\MC9001232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606771" y="2866909"/>
                  <a:ext cx="2946429" cy="3595573"/>
                </a:xfrm>
                <a:prstGeom prst="rect">
                  <a:avLst/>
                </a:prstGeom>
                <a:noFill/>
                <a:extLst>
                  <a:ext uri="{909E8E84-426E-40DD-AFC4-6F175D3DCCD1}">
                    <a14:hiddenFill xmlns:a14="http://schemas.microsoft.com/office/drawing/2010/main">
                      <a:solidFill>
                        <a:srgbClr val="FFFFFF"/>
                      </a:solidFill>
                    </a14:hiddenFill>
                  </a:ext>
                </a:extLst>
              </p:spPr>
            </p:pic>
            <p:sp>
              <p:nvSpPr>
                <p:cNvPr id="20" name="Freeform 19"/>
                <p:cNvSpPr/>
                <p:nvPr/>
              </p:nvSpPr>
              <p:spPr bwMode="auto">
                <a:xfrm>
                  <a:off x="5363570" y="6469039"/>
                  <a:ext cx="300251" cy="354842"/>
                </a:xfrm>
                <a:custGeom>
                  <a:avLst/>
                  <a:gdLst>
                    <a:gd name="connsiteX0" fmla="*/ 0 w 300251"/>
                    <a:gd name="connsiteY0" fmla="*/ 0 h 354842"/>
                    <a:gd name="connsiteX1" fmla="*/ 81887 w 300251"/>
                    <a:gd name="connsiteY1" fmla="*/ 150125 h 354842"/>
                    <a:gd name="connsiteX2" fmla="*/ 122830 w 300251"/>
                    <a:gd name="connsiteY2" fmla="*/ 177421 h 354842"/>
                    <a:gd name="connsiteX3" fmla="*/ 177421 w 300251"/>
                    <a:gd name="connsiteY3" fmla="*/ 272955 h 354842"/>
                    <a:gd name="connsiteX4" fmla="*/ 259308 w 300251"/>
                    <a:gd name="connsiteY4" fmla="*/ 300251 h 354842"/>
                    <a:gd name="connsiteX5" fmla="*/ 300251 w 300251"/>
                    <a:gd name="connsiteY5" fmla="*/ 354842 h 35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0251" h="354842">
                      <a:moveTo>
                        <a:pt x="0" y="0"/>
                      </a:moveTo>
                      <a:cubicBezTo>
                        <a:pt x="16336" y="40838"/>
                        <a:pt x="44698" y="125331"/>
                        <a:pt x="81887" y="150125"/>
                      </a:cubicBezTo>
                      <a:lnTo>
                        <a:pt x="122830" y="177421"/>
                      </a:lnTo>
                      <a:cubicBezTo>
                        <a:pt x="134362" y="223547"/>
                        <a:pt x="130209" y="246726"/>
                        <a:pt x="177421" y="272955"/>
                      </a:cubicBezTo>
                      <a:cubicBezTo>
                        <a:pt x="202572" y="286928"/>
                        <a:pt x="259308" y="300251"/>
                        <a:pt x="259308" y="300251"/>
                      </a:cubicBezTo>
                      <a:cubicBezTo>
                        <a:pt x="276172" y="350845"/>
                        <a:pt x="260088" y="334760"/>
                        <a:pt x="300251" y="354842"/>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21" name="Freeform 20"/>
                <p:cNvSpPr/>
                <p:nvPr/>
              </p:nvSpPr>
              <p:spPr bwMode="auto">
                <a:xfrm>
                  <a:off x="5076967" y="6469039"/>
                  <a:ext cx="245660" cy="342098"/>
                </a:xfrm>
                <a:custGeom>
                  <a:avLst/>
                  <a:gdLst>
                    <a:gd name="connsiteX0" fmla="*/ 245660 w 245660"/>
                    <a:gd name="connsiteY0" fmla="*/ 0 h 342098"/>
                    <a:gd name="connsiteX1" fmla="*/ 204717 w 245660"/>
                    <a:gd name="connsiteY1" fmla="*/ 68239 h 342098"/>
                    <a:gd name="connsiteX2" fmla="*/ 191069 w 245660"/>
                    <a:gd name="connsiteY2" fmla="*/ 150125 h 342098"/>
                    <a:gd name="connsiteX3" fmla="*/ 81887 w 245660"/>
                    <a:gd name="connsiteY3" fmla="*/ 218364 h 342098"/>
                    <a:gd name="connsiteX4" fmla="*/ 68239 w 245660"/>
                    <a:gd name="connsiteY4" fmla="*/ 259307 h 342098"/>
                    <a:gd name="connsiteX5" fmla="*/ 13648 w 245660"/>
                    <a:gd name="connsiteY5" fmla="*/ 341194 h 342098"/>
                    <a:gd name="connsiteX6" fmla="*/ 0 w 245660"/>
                    <a:gd name="connsiteY6" fmla="*/ 341194 h 342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660" h="342098">
                      <a:moveTo>
                        <a:pt x="245660" y="0"/>
                      </a:moveTo>
                      <a:cubicBezTo>
                        <a:pt x="232012" y="22746"/>
                        <a:pt x="213782" y="43310"/>
                        <a:pt x="204717" y="68239"/>
                      </a:cubicBezTo>
                      <a:cubicBezTo>
                        <a:pt x="195260" y="94245"/>
                        <a:pt x="204508" y="125936"/>
                        <a:pt x="191069" y="150125"/>
                      </a:cubicBezTo>
                      <a:cubicBezTo>
                        <a:pt x="177441" y="174655"/>
                        <a:pt x="105626" y="206494"/>
                        <a:pt x="81887" y="218364"/>
                      </a:cubicBezTo>
                      <a:cubicBezTo>
                        <a:pt x="77338" y="232012"/>
                        <a:pt x="72191" y="245475"/>
                        <a:pt x="68239" y="259307"/>
                      </a:cubicBezTo>
                      <a:cubicBezTo>
                        <a:pt x="51268" y="318705"/>
                        <a:pt x="69625" y="313205"/>
                        <a:pt x="13648" y="341194"/>
                      </a:cubicBezTo>
                      <a:cubicBezTo>
                        <a:pt x="9579" y="343229"/>
                        <a:pt x="4549" y="341194"/>
                        <a:pt x="0" y="341194"/>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22" name="Freeform 21"/>
                <p:cNvSpPr/>
                <p:nvPr/>
              </p:nvSpPr>
              <p:spPr bwMode="auto">
                <a:xfrm>
                  <a:off x="5213445" y="6455391"/>
                  <a:ext cx="218394" cy="395785"/>
                </a:xfrm>
                <a:custGeom>
                  <a:avLst/>
                  <a:gdLst>
                    <a:gd name="connsiteX0" fmla="*/ 0 w 218394"/>
                    <a:gd name="connsiteY0" fmla="*/ 0 h 395785"/>
                    <a:gd name="connsiteX1" fmla="*/ 54591 w 218394"/>
                    <a:gd name="connsiteY1" fmla="*/ 136478 h 395785"/>
                    <a:gd name="connsiteX2" fmla="*/ 95534 w 218394"/>
                    <a:gd name="connsiteY2" fmla="*/ 150125 h 395785"/>
                    <a:gd name="connsiteX3" fmla="*/ 136477 w 218394"/>
                    <a:gd name="connsiteY3" fmla="*/ 191069 h 395785"/>
                    <a:gd name="connsiteX4" fmla="*/ 191068 w 218394"/>
                    <a:gd name="connsiteY4" fmla="*/ 327546 h 395785"/>
                    <a:gd name="connsiteX5" fmla="*/ 218364 w 218394"/>
                    <a:gd name="connsiteY5" fmla="*/ 395785 h 39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394" h="395785">
                      <a:moveTo>
                        <a:pt x="0" y="0"/>
                      </a:moveTo>
                      <a:cubicBezTo>
                        <a:pt x="12131" y="97048"/>
                        <a:pt x="-15281" y="101542"/>
                        <a:pt x="54591" y="136478"/>
                      </a:cubicBezTo>
                      <a:cubicBezTo>
                        <a:pt x="67458" y="142912"/>
                        <a:pt x="81886" y="145576"/>
                        <a:pt x="95534" y="150125"/>
                      </a:cubicBezTo>
                      <a:cubicBezTo>
                        <a:pt x="109182" y="163773"/>
                        <a:pt x="130374" y="172758"/>
                        <a:pt x="136477" y="191069"/>
                      </a:cubicBezTo>
                      <a:cubicBezTo>
                        <a:pt x="185995" y="339623"/>
                        <a:pt x="99072" y="296882"/>
                        <a:pt x="191068" y="327546"/>
                      </a:cubicBezTo>
                      <a:cubicBezTo>
                        <a:pt x="220399" y="386206"/>
                        <a:pt x="218364" y="361792"/>
                        <a:pt x="218364" y="395785"/>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23" name="Freeform 22"/>
                <p:cNvSpPr/>
                <p:nvPr/>
              </p:nvSpPr>
              <p:spPr bwMode="auto">
                <a:xfrm>
                  <a:off x="5226983" y="6646460"/>
                  <a:ext cx="109292" cy="191068"/>
                </a:xfrm>
                <a:custGeom>
                  <a:avLst/>
                  <a:gdLst>
                    <a:gd name="connsiteX0" fmla="*/ 109292 w 109292"/>
                    <a:gd name="connsiteY0" fmla="*/ 0 h 191068"/>
                    <a:gd name="connsiteX1" fmla="*/ 54701 w 109292"/>
                    <a:gd name="connsiteY1" fmla="*/ 109182 h 191068"/>
                    <a:gd name="connsiteX2" fmla="*/ 41053 w 109292"/>
                    <a:gd name="connsiteY2" fmla="*/ 163773 h 191068"/>
                    <a:gd name="connsiteX3" fmla="*/ 110 w 109292"/>
                    <a:gd name="connsiteY3" fmla="*/ 191068 h 191068"/>
                  </a:gdLst>
                  <a:ahLst/>
                  <a:cxnLst>
                    <a:cxn ang="0">
                      <a:pos x="connsiteX0" y="connsiteY0"/>
                    </a:cxn>
                    <a:cxn ang="0">
                      <a:pos x="connsiteX1" y="connsiteY1"/>
                    </a:cxn>
                    <a:cxn ang="0">
                      <a:pos x="connsiteX2" y="connsiteY2"/>
                    </a:cxn>
                    <a:cxn ang="0">
                      <a:pos x="connsiteX3" y="connsiteY3"/>
                    </a:cxn>
                  </a:cxnLst>
                  <a:rect l="l" t="t" r="r" b="b"/>
                  <a:pathLst>
                    <a:path w="109292" h="191068">
                      <a:moveTo>
                        <a:pt x="109292" y="0"/>
                      </a:moveTo>
                      <a:cubicBezTo>
                        <a:pt x="72025" y="62110"/>
                        <a:pt x="70728" y="53087"/>
                        <a:pt x="54701" y="109182"/>
                      </a:cubicBezTo>
                      <a:cubicBezTo>
                        <a:pt x="49548" y="127217"/>
                        <a:pt x="52770" y="149126"/>
                        <a:pt x="41053" y="163773"/>
                      </a:cubicBezTo>
                      <a:cubicBezTo>
                        <a:pt x="-4206" y="220346"/>
                        <a:pt x="110" y="149916"/>
                        <a:pt x="110" y="191068"/>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24" name="Freeform 23"/>
                <p:cNvSpPr/>
                <p:nvPr/>
              </p:nvSpPr>
              <p:spPr bwMode="auto">
                <a:xfrm>
                  <a:off x="4831307" y="6469039"/>
                  <a:ext cx="436729" cy="370407"/>
                </a:xfrm>
                <a:custGeom>
                  <a:avLst/>
                  <a:gdLst>
                    <a:gd name="connsiteX0" fmla="*/ 436729 w 436729"/>
                    <a:gd name="connsiteY0" fmla="*/ 0 h 370407"/>
                    <a:gd name="connsiteX1" fmla="*/ 409433 w 436729"/>
                    <a:gd name="connsiteY1" fmla="*/ 68239 h 370407"/>
                    <a:gd name="connsiteX2" fmla="*/ 368490 w 436729"/>
                    <a:gd name="connsiteY2" fmla="*/ 95534 h 370407"/>
                    <a:gd name="connsiteX3" fmla="*/ 313899 w 436729"/>
                    <a:gd name="connsiteY3" fmla="*/ 136477 h 370407"/>
                    <a:gd name="connsiteX4" fmla="*/ 204717 w 436729"/>
                    <a:gd name="connsiteY4" fmla="*/ 272955 h 370407"/>
                    <a:gd name="connsiteX5" fmla="*/ 122830 w 436729"/>
                    <a:gd name="connsiteY5" fmla="*/ 300251 h 370407"/>
                    <a:gd name="connsiteX6" fmla="*/ 40944 w 436729"/>
                    <a:gd name="connsiteY6" fmla="*/ 368489 h 370407"/>
                    <a:gd name="connsiteX7" fmla="*/ 0 w 436729"/>
                    <a:gd name="connsiteY7" fmla="*/ 368489 h 370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6729" h="370407">
                      <a:moveTo>
                        <a:pt x="436729" y="0"/>
                      </a:moveTo>
                      <a:cubicBezTo>
                        <a:pt x="427630" y="22746"/>
                        <a:pt x="423673" y="48304"/>
                        <a:pt x="409433" y="68239"/>
                      </a:cubicBezTo>
                      <a:cubicBezTo>
                        <a:pt x="399899" y="81586"/>
                        <a:pt x="381837" y="86000"/>
                        <a:pt x="368490" y="95534"/>
                      </a:cubicBezTo>
                      <a:cubicBezTo>
                        <a:pt x="349981" y="108755"/>
                        <a:pt x="332096" y="122829"/>
                        <a:pt x="313899" y="136477"/>
                      </a:cubicBezTo>
                      <a:cubicBezTo>
                        <a:pt x="287831" y="214679"/>
                        <a:pt x="297314" y="242089"/>
                        <a:pt x="204717" y="272955"/>
                      </a:cubicBezTo>
                      <a:lnTo>
                        <a:pt x="122830" y="300251"/>
                      </a:lnTo>
                      <a:cubicBezTo>
                        <a:pt x="103826" y="319255"/>
                        <a:pt x="69445" y="358989"/>
                        <a:pt x="40944" y="368489"/>
                      </a:cubicBezTo>
                      <a:cubicBezTo>
                        <a:pt x="27996" y="372805"/>
                        <a:pt x="13648" y="368489"/>
                        <a:pt x="0" y="368489"/>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25" name="Freeform 24"/>
                <p:cNvSpPr/>
                <p:nvPr/>
              </p:nvSpPr>
              <p:spPr bwMode="auto">
                <a:xfrm>
                  <a:off x="5431809" y="6578221"/>
                  <a:ext cx="300251" cy="163773"/>
                </a:xfrm>
                <a:custGeom>
                  <a:avLst/>
                  <a:gdLst>
                    <a:gd name="connsiteX0" fmla="*/ 0 w 300251"/>
                    <a:gd name="connsiteY0" fmla="*/ 0 h 163773"/>
                    <a:gd name="connsiteX1" fmla="*/ 163773 w 300251"/>
                    <a:gd name="connsiteY1" fmla="*/ 13648 h 163773"/>
                    <a:gd name="connsiteX2" fmla="*/ 245660 w 300251"/>
                    <a:gd name="connsiteY2" fmla="*/ 40943 h 163773"/>
                    <a:gd name="connsiteX3" fmla="*/ 272955 w 300251"/>
                    <a:gd name="connsiteY3" fmla="*/ 81886 h 163773"/>
                    <a:gd name="connsiteX4" fmla="*/ 286603 w 300251"/>
                    <a:gd name="connsiteY4" fmla="*/ 136478 h 163773"/>
                    <a:gd name="connsiteX5" fmla="*/ 300251 w 300251"/>
                    <a:gd name="connsiteY5" fmla="*/ 163773 h 163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0251" h="163773">
                      <a:moveTo>
                        <a:pt x="0" y="0"/>
                      </a:moveTo>
                      <a:cubicBezTo>
                        <a:pt x="54591" y="4549"/>
                        <a:pt x="109738" y="4642"/>
                        <a:pt x="163773" y="13648"/>
                      </a:cubicBezTo>
                      <a:cubicBezTo>
                        <a:pt x="192154" y="18378"/>
                        <a:pt x="245660" y="40943"/>
                        <a:pt x="245660" y="40943"/>
                      </a:cubicBezTo>
                      <a:cubicBezTo>
                        <a:pt x="254758" y="54591"/>
                        <a:pt x="266494" y="66810"/>
                        <a:pt x="272955" y="81886"/>
                      </a:cubicBezTo>
                      <a:cubicBezTo>
                        <a:pt x="280344" y="99127"/>
                        <a:pt x="280671" y="118683"/>
                        <a:pt x="286603" y="136478"/>
                      </a:cubicBezTo>
                      <a:cubicBezTo>
                        <a:pt x="289820" y="146128"/>
                        <a:pt x="295702" y="154675"/>
                        <a:pt x="300251" y="163773"/>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grpSp>
        </p:grpSp>
        <p:sp>
          <p:nvSpPr>
            <p:cNvPr id="8" name="Right Arrow 7"/>
            <p:cNvSpPr/>
            <p:nvPr/>
          </p:nvSpPr>
          <p:spPr bwMode="auto">
            <a:xfrm rot="12271496">
              <a:off x="5525992" y="5318574"/>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grpSp>
      <p:grpSp>
        <p:nvGrpSpPr>
          <p:cNvPr id="26" name="Group 25"/>
          <p:cNvGrpSpPr/>
          <p:nvPr/>
        </p:nvGrpSpPr>
        <p:grpSpPr>
          <a:xfrm>
            <a:off x="5271077" y="4145954"/>
            <a:ext cx="5150032" cy="2339841"/>
            <a:chOff x="967187" y="3706663"/>
            <a:chExt cx="7403008" cy="2589512"/>
          </a:xfrm>
        </p:grpSpPr>
        <p:sp>
          <p:nvSpPr>
            <p:cNvPr id="27" name="Lightning Bolt 26"/>
            <p:cNvSpPr/>
            <p:nvPr/>
          </p:nvSpPr>
          <p:spPr>
            <a:xfrm rot="21380441">
              <a:off x="6630545" y="4382418"/>
              <a:ext cx="394539" cy="683965"/>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pic>
          <p:nvPicPr>
            <p:cNvPr id="28" name="Picture 3" descr="C:\Users\mzaher\AppData\Local\Microsoft\Windows\Temporary Internet Files\Content.IE5\H6H7VG49\MC90034381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0870" y="3706663"/>
              <a:ext cx="3494730" cy="2313137"/>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Group 28"/>
            <p:cNvGrpSpPr/>
            <p:nvPr/>
          </p:nvGrpSpPr>
          <p:grpSpPr>
            <a:xfrm>
              <a:off x="967187" y="4289048"/>
              <a:ext cx="7403008" cy="1956453"/>
              <a:chOff x="66158" y="3618239"/>
              <a:chExt cx="9312023" cy="2685108"/>
            </a:xfrm>
          </p:grpSpPr>
          <p:grpSp>
            <p:nvGrpSpPr>
              <p:cNvPr id="32" name="Group 31"/>
              <p:cNvGrpSpPr/>
              <p:nvPr/>
            </p:nvGrpSpPr>
            <p:grpSpPr>
              <a:xfrm>
                <a:off x="66158" y="3618239"/>
                <a:ext cx="9312023" cy="2685108"/>
                <a:chOff x="66158" y="3618239"/>
                <a:chExt cx="9312023" cy="2685108"/>
              </a:xfrm>
            </p:grpSpPr>
            <p:sp>
              <p:nvSpPr>
                <p:cNvPr id="34" name="Rectangle 33"/>
                <p:cNvSpPr/>
                <p:nvPr/>
              </p:nvSpPr>
              <p:spPr>
                <a:xfrm>
                  <a:off x="940400" y="5041161"/>
                  <a:ext cx="2509949" cy="1262186"/>
                </a:xfrm>
                <a:prstGeom prst="rect">
                  <a:avLst/>
                </a:prstGeom>
              </p:spPr>
              <p:txBody>
                <a:bodyPr wrap="square">
                  <a:spAutoFit/>
                </a:bodyPr>
                <a:lstStyle/>
                <a:p>
                  <a:pPr algn="ctr"/>
                  <a:r>
                    <a:rPr lang="en-US" sz="1200" b="1" dirty="0"/>
                    <a:t>Glucose</a:t>
                  </a:r>
                </a:p>
                <a:p>
                  <a:pPr algn="ctr"/>
                  <a:r>
                    <a:rPr lang="en-US" sz="1200" dirty="0"/>
                    <a:t>Enters organism through consumption</a:t>
                  </a:r>
                </a:p>
              </p:txBody>
            </p:sp>
            <p:sp>
              <p:nvSpPr>
                <p:cNvPr id="35" name="Rectangle 34"/>
                <p:cNvSpPr/>
                <p:nvPr/>
              </p:nvSpPr>
              <p:spPr>
                <a:xfrm>
                  <a:off x="6006801" y="4843210"/>
                  <a:ext cx="3371380" cy="701215"/>
                </a:xfrm>
                <a:prstGeom prst="rect">
                  <a:avLst/>
                </a:prstGeom>
              </p:spPr>
              <p:txBody>
                <a:bodyPr wrap="none">
                  <a:spAutoFit/>
                </a:bodyPr>
                <a:lstStyle/>
                <a:p>
                  <a:pPr algn="ctr"/>
                  <a:r>
                    <a:rPr lang="en-US" sz="1200" b="1" dirty="0"/>
                    <a:t>Carbon Dioxide</a:t>
                  </a:r>
                </a:p>
                <a:p>
                  <a:pPr algn="ctr"/>
                  <a:r>
                    <a:rPr lang="en-US" sz="1200" dirty="0"/>
                    <a:t>Released as waste/exhaled</a:t>
                  </a:r>
                </a:p>
              </p:txBody>
            </p:sp>
            <p:sp>
              <p:nvSpPr>
                <p:cNvPr id="36" name="Rectangle 35"/>
                <p:cNvSpPr/>
                <p:nvPr/>
              </p:nvSpPr>
              <p:spPr>
                <a:xfrm>
                  <a:off x="66158" y="3618239"/>
                  <a:ext cx="2809093" cy="981700"/>
                </a:xfrm>
                <a:prstGeom prst="rect">
                  <a:avLst/>
                </a:prstGeom>
              </p:spPr>
              <p:txBody>
                <a:bodyPr wrap="square">
                  <a:spAutoFit/>
                </a:bodyPr>
                <a:lstStyle/>
                <a:p>
                  <a:pPr algn="ctr"/>
                  <a:r>
                    <a:rPr lang="en-US" sz="1200" b="1" dirty="0"/>
                    <a:t>Oxygen</a:t>
                  </a:r>
                </a:p>
                <a:p>
                  <a:pPr algn="ctr"/>
                  <a:r>
                    <a:rPr lang="en-US" sz="1200" dirty="0"/>
                    <a:t>Taken in through breathing or diffusion</a:t>
                  </a:r>
                </a:p>
              </p:txBody>
            </p:sp>
            <p:sp>
              <p:nvSpPr>
                <p:cNvPr id="37" name="Rectangle 36"/>
                <p:cNvSpPr/>
                <p:nvPr/>
              </p:nvSpPr>
              <p:spPr>
                <a:xfrm>
                  <a:off x="5757250" y="4006571"/>
                  <a:ext cx="3513175" cy="701215"/>
                </a:xfrm>
                <a:prstGeom prst="rect">
                  <a:avLst/>
                </a:prstGeom>
              </p:spPr>
              <p:txBody>
                <a:bodyPr wrap="none">
                  <a:spAutoFit/>
                </a:bodyPr>
                <a:lstStyle/>
                <a:p>
                  <a:pPr algn="ctr"/>
                  <a:r>
                    <a:rPr lang="en-US" sz="1200" b="1" dirty="0"/>
                    <a:t>ATP Energy</a:t>
                  </a:r>
                </a:p>
                <a:p>
                  <a:r>
                    <a:rPr lang="en-US" sz="1200" dirty="0"/>
                    <a:t>Created in the mitochondria</a:t>
                  </a:r>
                </a:p>
              </p:txBody>
            </p:sp>
            <p:sp>
              <p:nvSpPr>
                <p:cNvPr id="38" name="Right Arrow 37"/>
                <p:cNvSpPr/>
                <p:nvPr/>
              </p:nvSpPr>
              <p:spPr bwMode="auto">
                <a:xfrm>
                  <a:off x="2108865" y="3697544"/>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39" name="Right Arrow 38"/>
                <p:cNvSpPr/>
                <p:nvPr/>
              </p:nvSpPr>
              <p:spPr bwMode="auto">
                <a:xfrm rot="19220887">
                  <a:off x="2614294" y="4763141"/>
                  <a:ext cx="450031" cy="267968"/>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40" name="Right Arrow 39"/>
                <p:cNvSpPr/>
                <p:nvPr/>
              </p:nvSpPr>
              <p:spPr bwMode="auto">
                <a:xfrm>
                  <a:off x="6279287" y="4044761"/>
                  <a:ext cx="376348" cy="247710"/>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grpSp>
          <p:sp>
            <p:nvSpPr>
              <p:cNvPr id="33" name="Right Arrow 32"/>
              <p:cNvSpPr/>
              <p:nvPr/>
            </p:nvSpPr>
            <p:spPr bwMode="auto">
              <a:xfrm rot="1521030">
                <a:off x="5960230" y="4907110"/>
                <a:ext cx="328837" cy="268103"/>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grpSp>
        <p:sp>
          <p:nvSpPr>
            <p:cNvPr id="30" name="Right Arrow 29"/>
            <p:cNvSpPr/>
            <p:nvPr/>
          </p:nvSpPr>
          <p:spPr bwMode="auto">
            <a:xfrm rot="1521030">
              <a:off x="5178833" y="5833531"/>
              <a:ext cx="261424" cy="195348"/>
            </a:xfrm>
            <a:prstGeom prst="rightArrow">
              <a:avLst/>
            </a:prstGeom>
            <a:solidFill>
              <a:srgbClr val="7030A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lnSpc>
                  <a:spcPct val="90000"/>
                </a:lnSpc>
                <a:spcBef>
                  <a:spcPct val="20000"/>
                </a:spcBef>
                <a:spcAft>
                  <a:spcPct val="0"/>
                </a:spcAft>
              </a:pPr>
              <a:endParaRPr lang="en-US" sz="1200">
                <a:latin typeface="Arial" charset="0"/>
              </a:endParaRPr>
            </a:p>
          </p:txBody>
        </p:sp>
        <p:sp>
          <p:nvSpPr>
            <p:cNvPr id="31" name="Rectangle 30"/>
            <p:cNvSpPr/>
            <p:nvPr/>
          </p:nvSpPr>
          <p:spPr>
            <a:xfrm>
              <a:off x="4642469" y="5785248"/>
              <a:ext cx="2680229" cy="510927"/>
            </a:xfrm>
            <a:prstGeom prst="rect">
              <a:avLst/>
            </a:prstGeom>
          </p:spPr>
          <p:txBody>
            <a:bodyPr wrap="none">
              <a:spAutoFit/>
            </a:bodyPr>
            <a:lstStyle/>
            <a:p>
              <a:pPr algn="ctr"/>
              <a:r>
                <a:rPr lang="en-US" sz="1200" b="1" dirty="0"/>
                <a:t>Water</a:t>
              </a:r>
            </a:p>
            <a:p>
              <a:pPr algn="ctr"/>
              <a:r>
                <a:rPr lang="en-US" sz="1200" dirty="0"/>
                <a:t>Released as waste/exhaled</a:t>
              </a:r>
            </a:p>
          </p:txBody>
        </p:sp>
      </p:grpSp>
      <p:sp>
        <p:nvSpPr>
          <p:cNvPr id="4" name="Circular Arrow 3"/>
          <p:cNvSpPr/>
          <p:nvPr/>
        </p:nvSpPr>
        <p:spPr>
          <a:xfrm rot="277111">
            <a:off x="5124593" y="2691854"/>
            <a:ext cx="2924629" cy="2487288"/>
          </a:xfrm>
          <a:prstGeom prst="circularArrow">
            <a:avLst>
              <a:gd name="adj1" fmla="val 12791"/>
              <a:gd name="adj2" fmla="val 1142319"/>
              <a:gd name="adj3" fmla="val 20403930"/>
              <a:gd name="adj4" fmla="val 15495883"/>
              <a:gd name="adj5" fmla="val 15643"/>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ircular Arrow 41"/>
          <p:cNvSpPr/>
          <p:nvPr/>
        </p:nvSpPr>
        <p:spPr>
          <a:xfrm rot="10800000">
            <a:off x="3552372" y="3886200"/>
            <a:ext cx="2924629" cy="2487288"/>
          </a:xfrm>
          <a:prstGeom prst="circularArrow">
            <a:avLst>
              <a:gd name="adj1" fmla="val 12791"/>
              <a:gd name="adj2" fmla="val 1142319"/>
              <a:gd name="adj3" fmla="val 20403930"/>
              <a:gd name="adj4" fmla="val 15495883"/>
              <a:gd name="adj5" fmla="val 15643"/>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13193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1752600" y="457200"/>
            <a:ext cx="4724400" cy="6019800"/>
          </a:xfrm>
        </p:spPr>
        <p:txBody>
          <a:bodyPr/>
          <a:lstStyle/>
          <a:p>
            <a:pPr marL="0" indent="0" algn="just">
              <a:buNone/>
            </a:pPr>
            <a:r>
              <a:rPr lang="en-US" b="1" dirty="0"/>
              <a:t>Your Data:</a:t>
            </a:r>
            <a:r>
              <a:rPr lang="en-US" dirty="0"/>
              <a:t>  </a:t>
            </a:r>
            <a:r>
              <a:rPr lang="en-US" sz="2400" dirty="0"/>
              <a:t>Your only clue is a video clip of an </a:t>
            </a:r>
            <a:r>
              <a:rPr lang="en-US" sz="2400" dirty="0" err="1"/>
              <a:t>Herbarian</a:t>
            </a:r>
            <a:r>
              <a:rPr lang="en-US" sz="2400" dirty="0"/>
              <a:t> exhaling through a straw into a clear container labeled “</a:t>
            </a:r>
            <a:r>
              <a:rPr lang="en-US" sz="2400" dirty="0" err="1"/>
              <a:t>bromothymol</a:t>
            </a:r>
            <a:r>
              <a:rPr lang="en-US" sz="2400" dirty="0"/>
              <a:t> blue.” At the beginning of the video clip the solution inside the “</a:t>
            </a:r>
            <a:r>
              <a:rPr lang="en-US" sz="2400" dirty="0" err="1"/>
              <a:t>bromothymol</a:t>
            </a:r>
            <a:r>
              <a:rPr lang="en-US" sz="2400" dirty="0"/>
              <a:t> blue” container is yellow; however, after the </a:t>
            </a:r>
            <a:r>
              <a:rPr lang="en-US" sz="2400" dirty="0" err="1"/>
              <a:t>Herbarian</a:t>
            </a:r>
            <a:r>
              <a:rPr lang="en-US" sz="2400" dirty="0"/>
              <a:t> exhales into the container for a period of time the “</a:t>
            </a:r>
            <a:r>
              <a:rPr lang="en-US" sz="2400" dirty="0" err="1"/>
              <a:t>bromothymol</a:t>
            </a:r>
            <a:r>
              <a:rPr lang="en-US" sz="2400" dirty="0"/>
              <a:t> blue” solution turns from yellow to blue.  You know that the atmosphere of this new planet is 78% nitrogen, 21% carbon dioxide, 1% argon, and trace amounts of various molecules including oxygen. </a:t>
            </a:r>
          </a:p>
        </p:txBody>
      </p:sp>
      <p:pic>
        <p:nvPicPr>
          <p:cNvPr id="20482" name="Picture 2" descr="C:\Users\mzaher\AppData\Local\Microsoft\Windows\Temporary Internet Files\Content.IE5\BXUOCY66\MP90044660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1" y="914400"/>
            <a:ext cx="3942503" cy="5105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txBox="1">
            <a:spLocks noChangeArrowheads="1"/>
          </p:cNvSpPr>
          <p:nvPr/>
        </p:nvSpPr>
        <p:spPr bwMode="auto">
          <a:xfrm>
            <a:off x="1828800" y="2057400"/>
            <a:ext cx="47244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6000" b="1" dirty="0"/>
              <a:t>Now, Back to the </a:t>
            </a:r>
            <a:r>
              <a:rPr lang="en-US" sz="6000" b="1" dirty="0" err="1"/>
              <a:t>Herbarians</a:t>
            </a:r>
            <a:r>
              <a:rPr lang="en-US" sz="6000" b="1" dirty="0"/>
              <a:t>…</a:t>
            </a:r>
            <a:endParaRPr lang="en-US" sz="6000" dirty="0"/>
          </a:p>
        </p:txBody>
      </p:sp>
      <p:sp>
        <p:nvSpPr>
          <p:cNvPr id="5" name="TextBox 4"/>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349426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par>
                                <p:cTn id="11" presetID="31" presetClass="entr" presetSubtype="0" fill="hold" grpId="0" nodeType="withEffect">
                                  <p:stCondLst>
                                    <p:cond delay="0"/>
                                  </p:stCondLst>
                                  <p:childTnLst>
                                    <p:set>
                                      <p:cBhvr>
                                        <p:cTn id="12" dur="1" fill="hold">
                                          <p:stCondLst>
                                            <p:cond delay="0"/>
                                          </p:stCondLst>
                                        </p:cTn>
                                        <p:tgtEl>
                                          <p:spTgt spid="97282">
                                            <p:txEl>
                                              <p:pRg st="0" end="0"/>
                                            </p:txEl>
                                          </p:spTgt>
                                        </p:tgtEl>
                                        <p:attrNameLst>
                                          <p:attrName>style.visibility</p:attrName>
                                        </p:attrNameLst>
                                      </p:cBhvr>
                                      <p:to>
                                        <p:strVal val="visible"/>
                                      </p:to>
                                    </p:set>
                                    <p:anim calcmode="lin" valueType="num">
                                      <p:cBhvr>
                                        <p:cTn id="13" dur="1000" fill="hold"/>
                                        <p:tgtEl>
                                          <p:spTgt spid="97282">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97282">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97282">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972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0" y="914399"/>
            <a:ext cx="6400800" cy="5638801"/>
          </a:xfrm>
        </p:spPr>
        <p:txBody>
          <a:bodyPr>
            <a:normAutofit fontScale="92500" lnSpcReduction="10000"/>
          </a:bodyPr>
          <a:lstStyle/>
          <a:p>
            <a:pPr marL="0" indent="0">
              <a:buNone/>
            </a:pPr>
            <a:r>
              <a:rPr lang="en-US" b="1" dirty="0" smtClean="0"/>
              <a:t>Before </a:t>
            </a:r>
            <a:r>
              <a:rPr lang="en-US" b="1" dirty="0"/>
              <a:t>You Begin:</a:t>
            </a:r>
            <a:endParaRPr lang="en-US" dirty="0"/>
          </a:p>
          <a:p>
            <a:pPr marL="0" indent="0">
              <a:buNone/>
            </a:pPr>
            <a:r>
              <a:rPr lang="en-US" sz="2000" dirty="0"/>
              <a:t>1. What color does the </a:t>
            </a:r>
            <a:r>
              <a:rPr lang="en-US" sz="2000" dirty="0" err="1"/>
              <a:t>btb</a:t>
            </a:r>
            <a:r>
              <a:rPr lang="en-US" sz="2000" dirty="0"/>
              <a:t> solution turn in the presence of carbonated water?</a:t>
            </a:r>
          </a:p>
          <a:p>
            <a:pPr marL="0" indent="0" algn="ctr">
              <a:buNone/>
            </a:pPr>
            <a:r>
              <a:rPr lang="en-US" sz="2000" b="1" dirty="0"/>
              <a:t>Yellow</a:t>
            </a:r>
          </a:p>
          <a:p>
            <a:pPr marL="0" indent="0">
              <a:buNone/>
            </a:pPr>
            <a:r>
              <a:rPr lang="en-US" sz="2000" dirty="0"/>
              <a:t>2. What gas do plants give off?</a:t>
            </a:r>
          </a:p>
          <a:p>
            <a:pPr marL="0" indent="0" algn="ctr">
              <a:buNone/>
            </a:pPr>
            <a:r>
              <a:rPr lang="en-US" sz="2000" b="1" dirty="0"/>
              <a:t>Oxygen</a:t>
            </a:r>
          </a:p>
          <a:p>
            <a:pPr marL="0" indent="0">
              <a:buNone/>
            </a:pPr>
            <a:r>
              <a:rPr lang="en-US" sz="2000" dirty="0"/>
              <a:t>3. What do you think would happen over time if you put a plant </a:t>
            </a:r>
            <a:r>
              <a:rPr lang="en-US" sz="2000" dirty="0" smtClean="0"/>
              <a:t>in </a:t>
            </a:r>
            <a:r>
              <a:rPr lang="en-US" sz="2000" dirty="0" err="1" smtClean="0"/>
              <a:t>btb</a:t>
            </a:r>
            <a:r>
              <a:rPr lang="en-US" sz="2000" dirty="0" smtClean="0"/>
              <a:t> that had  carbon dioxide added to it (yellow)?</a:t>
            </a:r>
            <a:endParaRPr lang="en-US" sz="2000" dirty="0"/>
          </a:p>
          <a:p>
            <a:pPr marL="0" indent="0">
              <a:buNone/>
            </a:pPr>
            <a:r>
              <a:rPr lang="en-US" sz="2000" b="1" dirty="0" smtClean="0"/>
              <a:t>The plant is going to remove the carbon dioxide from the solution for the process of photosynthesis and add oxygen to the water.  This is going to turn the </a:t>
            </a:r>
            <a:r>
              <a:rPr lang="en-US" sz="2000" b="1" dirty="0" err="1" smtClean="0"/>
              <a:t>btb</a:t>
            </a:r>
            <a:r>
              <a:rPr lang="en-US" sz="2000" b="1" dirty="0" smtClean="0"/>
              <a:t> solution back to </a:t>
            </a:r>
            <a:r>
              <a:rPr lang="en-US" sz="2000" b="1" smtClean="0"/>
              <a:t>blue.</a:t>
            </a:r>
          </a:p>
          <a:p>
            <a:pPr marL="0" indent="0">
              <a:buNone/>
            </a:pPr>
            <a:endParaRPr lang="en-US" sz="2000" b="1" dirty="0"/>
          </a:p>
          <a:p>
            <a:pPr marL="0" indent="0">
              <a:buNone/>
            </a:pPr>
            <a:r>
              <a:rPr lang="en-US" sz="2000" dirty="0"/>
              <a:t>4. What gas do YOU exhale?</a:t>
            </a:r>
          </a:p>
          <a:p>
            <a:pPr marL="0" indent="0" algn="ctr">
              <a:buNone/>
            </a:pPr>
            <a:r>
              <a:rPr lang="en-US" sz="2000" b="1" dirty="0"/>
              <a:t>Carbon Dioxide</a:t>
            </a:r>
          </a:p>
          <a:p>
            <a:pPr marL="0" indent="0">
              <a:buNone/>
            </a:pPr>
            <a:r>
              <a:rPr lang="en-US" sz="2000" dirty="0"/>
              <a:t>5. What gas (or gases) can </a:t>
            </a:r>
            <a:r>
              <a:rPr lang="en-US" sz="2000" dirty="0" err="1"/>
              <a:t>btb</a:t>
            </a:r>
            <a:r>
              <a:rPr lang="en-US" sz="2000" dirty="0"/>
              <a:t> serve as an indicator for?</a:t>
            </a:r>
          </a:p>
          <a:p>
            <a:pPr marL="0" indent="0" algn="ctr">
              <a:buNone/>
            </a:pPr>
            <a:r>
              <a:rPr lang="en-US" sz="2000" b="1" dirty="0"/>
              <a:t>Oxygen and Carbon Dioxide</a:t>
            </a:r>
          </a:p>
          <a:p>
            <a:pPr marL="0" indent="0">
              <a:buNone/>
            </a:pPr>
            <a:endParaRPr lang="en-US" sz="2000" dirty="0"/>
          </a:p>
        </p:txBody>
      </p:sp>
      <p:pic>
        <p:nvPicPr>
          <p:cNvPr id="20482" name="Picture 2" descr="C:\Users\mzaher\AppData\Local\Microsoft\Windows\Temporary Internet Files\Content.IE5\BXUOCY66\MP90044660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1" y="914400"/>
            <a:ext cx="3942503" cy="5105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94356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7282">
                                            <p:txEl>
                                              <p:pRg st="2" end="2"/>
                                            </p:txEl>
                                          </p:spTgt>
                                        </p:tgtEl>
                                        <p:attrNameLst>
                                          <p:attrName>style.visibility</p:attrName>
                                        </p:attrNameLst>
                                      </p:cBhvr>
                                      <p:to>
                                        <p:strVal val="visible"/>
                                      </p:to>
                                    </p:set>
                                    <p:anim calcmode="lin" valueType="num">
                                      <p:cBhvr additive="base">
                                        <p:cTn id="7" dur="500" fill="hold"/>
                                        <p:tgtEl>
                                          <p:spTgt spid="9728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2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7282">
                                            <p:txEl>
                                              <p:pRg st="4" end="4"/>
                                            </p:txEl>
                                          </p:spTgt>
                                        </p:tgtEl>
                                        <p:attrNameLst>
                                          <p:attrName>style.visibility</p:attrName>
                                        </p:attrNameLst>
                                      </p:cBhvr>
                                      <p:to>
                                        <p:strVal val="visible"/>
                                      </p:to>
                                    </p:set>
                                    <p:anim calcmode="lin" valueType="num">
                                      <p:cBhvr additive="base">
                                        <p:cTn id="13" dur="500" fill="hold"/>
                                        <p:tgtEl>
                                          <p:spTgt spid="9728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7282">
                                            <p:txEl>
                                              <p:pRg st="9" end="9"/>
                                            </p:txEl>
                                          </p:spTgt>
                                        </p:tgtEl>
                                        <p:attrNameLst>
                                          <p:attrName>style.visibility</p:attrName>
                                        </p:attrNameLst>
                                      </p:cBhvr>
                                      <p:to>
                                        <p:strVal val="visible"/>
                                      </p:to>
                                    </p:set>
                                    <p:anim calcmode="lin" valueType="num">
                                      <p:cBhvr additive="base">
                                        <p:cTn id="19" dur="500" fill="hold"/>
                                        <p:tgtEl>
                                          <p:spTgt spid="9728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7282">
                                            <p:txEl>
                                              <p:pRg st="11" end="11"/>
                                            </p:txEl>
                                          </p:spTgt>
                                        </p:tgtEl>
                                        <p:attrNameLst>
                                          <p:attrName>style.visibility</p:attrName>
                                        </p:attrNameLst>
                                      </p:cBhvr>
                                      <p:to>
                                        <p:strVal val="visible"/>
                                      </p:to>
                                    </p:set>
                                    <p:anim calcmode="lin" valueType="num">
                                      <p:cBhvr additive="base">
                                        <p:cTn id="25" dur="500" fill="hold"/>
                                        <p:tgtEl>
                                          <p:spTgt spid="97282">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2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1752600" y="838200"/>
            <a:ext cx="4648200" cy="5334000"/>
          </a:xfrm>
        </p:spPr>
        <p:txBody>
          <a:bodyPr/>
          <a:lstStyle/>
          <a:p>
            <a:pPr marL="0" indent="0" algn="just">
              <a:buNone/>
            </a:pPr>
            <a:r>
              <a:rPr lang="en-US" b="1" dirty="0"/>
              <a:t>What You Do:  </a:t>
            </a:r>
            <a:r>
              <a:rPr lang="en-US" dirty="0"/>
              <a:t>One member of the crew should fill the dropper with </a:t>
            </a:r>
            <a:r>
              <a:rPr lang="en-US" dirty="0" err="1"/>
              <a:t>bromothymol</a:t>
            </a:r>
            <a:r>
              <a:rPr lang="en-US" dirty="0"/>
              <a:t> blue solution.  Drop 50 drops of </a:t>
            </a:r>
            <a:r>
              <a:rPr lang="en-US" dirty="0" err="1"/>
              <a:t>btb</a:t>
            </a:r>
            <a:r>
              <a:rPr lang="en-US" dirty="0"/>
              <a:t> into your container filled with water.  Each team member should grab a straw, place it into the </a:t>
            </a:r>
            <a:r>
              <a:rPr lang="en-US" dirty="0" err="1"/>
              <a:t>btb</a:t>
            </a:r>
            <a:r>
              <a:rPr lang="en-US" dirty="0"/>
              <a:t> solution and exhale (gently blow bubbles) until you see a change.  Remember, DON’T DRINK THE SOLUTION!</a:t>
            </a:r>
          </a:p>
        </p:txBody>
      </p:sp>
      <p:pic>
        <p:nvPicPr>
          <p:cNvPr id="20482" name="Picture 2" descr="C:\Users\mzaher\AppData\Local\Microsoft\Windows\Temporary Internet Files\Content.IE5\BXUOCY66\MP90044660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1" y="914400"/>
            <a:ext cx="3942503" cy="5105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6553201"/>
            <a:ext cx="1905000" cy="307777"/>
          </a:xfrm>
          <a:prstGeom prst="rect">
            <a:avLst/>
          </a:prstGeom>
          <a:noFill/>
        </p:spPr>
        <p:txBody>
          <a:bodyPr wrap="square" rtlCol="0">
            <a:spAutoFit/>
          </a:bodyPr>
          <a:lstStyle/>
          <a:p>
            <a:r>
              <a:rPr lang="en-US" sz="1400" dirty="0">
                <a:solidFill>
                  <a:schemeClr val="accent3">
                    <a:lumMod val="50000"/>
                  </a:schemeClr>
                </a:solidFill>
                <a:latin typeface="+mj-lt"/>
              </a:rPr>
              <a:t>© Getting Nerdy, LLC</a:t>
            </a:r>
          </a:p>
        </p:txBody>
      </p:sp>
    </p:spTree>
    <p:extLst>
      <p:ext uri="{BB962C8B-B14F-4D97-AF65-F5344CB8AC3E}">
        <p14:creationId xmlns:p14="http://schemas.microsoft.com/office/powerpoint/2010/main" val="83526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1156</Words>
  <Application>Microsoft Office PowerPoint</Application>
  <PresentationFormat>Widescreen</PresentationFormat>
  <Paragraphs>97</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Jeanette Lynch</dc:creator>
  <cp:lastModifiedBy>Smith-Greene, Stephanie</cp:lastModifiedBy>
  <cp:revision>6</cp:revision>
  <dcterms:created xsi:type="dcterms:W3CDTF">2014-11-17T14:32:47Z</dcterms:created>
  <dcterms:modified xsi:type="dcterms:W3CDTF">2016-09-12T19:25:16Z</dcterms:modified>
</cp:coreProperties>
</file>